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0" r:id="rId4"/>
  </p:sldMasterIdLst>
  <p:notesMasterIdLst>
    <p:notesMasterId r:id="rId11"/>
  </p:notesMasterIdLst>
  <p:handoutMasterIdLst>
    <p:handoutMasterId r:id="rId12"/>
  </p:handoutMasterIdLst>
  <p:sldIdLst>
    <p:sldId id="256" r:id="rId5"/>
    <p:sldId id="276" r:id="rId6"/>
    <p:sldId id="278" r:id="rId7"/>
    <p:sldId id="281" r:id="rId8"/>
    <p:sldId id="283" r:id="rId9"/>
    <p:sldId id="27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DFD33A-E93B-884E-B4C2-448C32D644F5}" name="Wood, Christine" initials="CW" userId="S::christine.wood@sdstate.edu::34205cd6-66eb-4b86-8432-9eecf5ecaf6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4B"/>
    <a:srgbClr val="0033A0"/>
    <a:srgbClr val="FFD100"/>
    <a:srgbClr val="0C2340"/>
    <a:srgbClr val="0085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69"/>
    <p:restoredTop sz="94667"/>
  </p:normalViewPr>
  <p:slideViewPr>
    <p:cSldViewPr snapToGrid="0" snapToObjects="1">
      <p:cViewPr varScale="1">
        <p:scale>
          <a:sx n="193" d="100"/>
          <a:sy n="193" d="100"/>
        </p:scale>
        <p:origin x="232" y="488"/>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150" d="100"/>
          <a:sy n="150" d="100"/>
        </p:scale>
        <p:origin x="416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40B5AEC-DA65-9C5D-519C-20876A4E90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26C6B3B-248E-BF36-642B-F41CDC7D233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EED89D-4402-EE4A-9811-87F9C4C9F77A}" type="datetimeFigureOut">
              <a:rPr lang="en-US" smtClean="0"/>
              <a:t>10/2/25</a:t>
            </a:fld>
            <a:endParaRPr lang="en-US"/>
          </a:p>
        </p:txBody>
      </p:sp>
      <p:sp>
        <p:nvSpPr>
          <p:cNvPr id="4" name="Footer Placeholder 3">
            <a:extLst>
              <a:ext uri="{FF2B5EF4-FFF2-40B4-BE49-F238E27FC236}">
                <a16:creationId xmlns:a16="http://schemas.microsoft.com/office/drawing/2014/main" id="{B07EC81C-4FF4-E4DD-A94F-E246D2D8F96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B23417D-A910-8748-AB67-F901E88C2FB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6340D0-ADD1-A24B-A510-884612EBEE7A}" type="slidenum">
              <a:rPr lang="en-US" smtClean="0"/>
              <a:t>‹#›</a:t>
            </a:fld>
            <a:endParaRPr lang="en-US"/>
          </a:p>
        </p:txBody>
      </p:sp>
    </p:spTree>
    <p:extLst>
      <p:ext uri="{BB962C8B-B14F-4D97-AF65-F5344CB8AC3E}">
        <p14:creationId xmlns:p14="http://schemas.microsoft.com/office/powerpoint/2010/main" val="198470877"/>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330E24-4AF4-744C-A976-BB2CF4BE0A06}" type="datetimeFigureOut">
              <a:rPr lang="en-US" smtClean="0"/>
              <a:t>10/2/25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ECC610-5721-6F4D-B2B9-8C66FCE96C21}" type="slidenum">
              <a:rPr lang="en-US" smtClean="0"/>
              <a:t>‹#›</a:t>
            </a:fld>
            <a:endParaRPr lang="en-US"/>
          </a:p>
        </p:txBody>
      </p:sp>
    </p:spTree>
    <p:extLst>
      <p:ext uri="{BB962C8B-B14F-4D97-AF65-F5344CB8AC3E}">
        <p14:creationId xmlns:p14="http://schemas.microsoft.com/office/powerpoint/2010/main" val="541482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lesson 1, we discussed that milk and other</a:t>
            </a:r>
            <a:r>
              <a:rPr lang="en-US" baseline="0" dirty="0"/>
              <a:t> dairy products come from cows, specifically dairy cows. We also talked about the different types of dairy cows and their babies. </a:t>
            </a:r>
          </a:p>
          <a:p>
            <a:r>
              <a:rPr lang="en-US" baseline="0" dirty="0"/>
              <a:t>Today we are going to learn a little bit more about Dairy Farms and meet a special dairy calf and her mom. </a:t>
            </a:r>
            <a:endParaRPr lang="en-US" dirty="0"/>
          </a:p>
        </p:txBody>
      </p:sp>
      <p:sp>
        <p:nvSpPr>
          <p:cNvPr id="4" name="Slide Number Placeholder 3"/>
          <p:cNvSpPr>
            <a:spLocks noGrp="1"/>
          </p:cNvSpPr>
          <p:nvPr>
            <p:ph type="sldNum" sz="quarter" idx="5"/>
          </p:nvPr>
        </p:nvSpPr>
        <p:spPr/>
        <p:txBody>
          <a:bodyPr/>
          <a:lstStyle/>
          <a:p>
            <a:fld id="{E0ECC610-5721-6F4D-B2B9-8C66FCE96C21}" type="slidenum">
              <a:rPr lang="en-US" smtClean="0"/>
              <a:t>2</a:t>
            </a:fld>
            <a:endParaRPr lang="en-US"/>
          </a:p>
        </p:txBody>
      </p:sp>
    </p:spTree>
    <p:extLst>
      <p:ext uri="{BB962C8B-B14F-4D97-AF65-F5344CB8AC3E}">
        <p14:creationId xmlns:p14="http://schemas.microsoft.com/office/powerpoint/2010/main" val="2579838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What did you notice in the video about the cow and calf? What similarities and differences did you see between the two?</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What questions do you have about the cow and calf? </a:t>
            </a:r>
            <a:r>
              <a:rPr lang="en-US" i="1" dirty="0"/>
              <a:t>(If you plan to do the optional Moo Mail, this can be preparation for that activity. Consider creating a chart with the questions that can be revisited when they get their answers back.)</a:t>
            </a:r>
            <a:endParaRPr lang="en-US" dirty="0"/>
          </a:p>
          <a:p>
            <a:endParaRPr lang="en-US" dirty="0"/>
          </a:p>
          <a:p>
            <a:endParaRPr lang="en-US" sz="1200" b="1" i="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E0ECC610-5721-6F4D-B2B9-8C66FCE96C21}" type="slidenum">
              <a:rPr lang="en-US" smtClean="0"/>
              <a:t>3</a:t>
            </a:fld>
            <a:endParaRPr lang="en-US"/>
          </a:p>
        </p:txBody>
      </p:sp>
    </p:spTree>
    <p:extLst>
      <p:ext uri="{BB962C8B-B14F-4D97-AF65-F5344CB8AC3E}">
        <p14:creationId xmlns:p14="http://schemas.microsoft.com/office/powerpoint/2010/main" val="1495165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items</a:t>
            </a:r>
            <a:r>
              <a:rPr lang="en-US" baseline="0" dirty="0"/>
              <a:t> that was discussed in the video was using ear tags. Can you remember why ear tags were used? </a:t>
            </a:r>
            <a:r>
              <a:rPr lang="en-US" i="1" baseline="0" dirty="0"/>
              <a:t>To identify the cows and calves.</a:t>
            </a:r>
          </a:p>
          <a:p>
            <a:r>
              <a:rPr lang="en-US" i="0" baseline="0" dirty="0"/>
              <a:t>What challenges are solved by utilizing ear tags? </a:t>
            </a:r>
            <a:r>
              <a:rPr lang="en-US" i="1" baseline="0" dirty="0"/>
              <a:t>These identification tags are very important in aiding farmers in tracking animal health and growth, just like a doctor may track your growth and health. </a:t>
            </a:r>
          </a:p>
          <a:p>
            <a:endParaRPr lang="en-US" baseline="0" dirty="0"/>
          </a:p>
          <a:p>
            <a:r>
              <a:rPr lang="en-US" baseline="0" dirty="0"/>
              <a:t>We are going to create our own ear tags today. What types of things could be on an ear tag?</a:t>
            </a:r>
          </a:p>
          <a:p>
            <a:pPr lvl="0"/>
            <a:r>
              <a:rPr lang="en-US" sz="1200" i="1" kern="1200" dirty="0">
                <a:solidFill>
                  <a:schemeClr val="tx1"/>
                </a:solidFill>
                <a:effectLst/>
                <a:latin typeface="+mn-lt"/>
                <a:ea typeface="+mn-ea"/>
                <a:cs typeface="+mn-cs"/>
              </a:rPr>
              <a:t>Names</a:t>
            </a:r>
          </a:p>
          <a:p>
            <a:pPr lvl="0"/>
            <a:r>
              <a:rPr lang="en-US" sz="1200" i="1" kern="1200" dirty="0">
                <a:solidFill>
                  <a:schemeClr val="tx1"/>
                </a:solidFill>
                <a:effectLst/>
                <a:latin typeface="+mn-lt"/>
                <a:ea typeface="+mn-ea"/>
                <a:cs typeface="+mn-cs"/>
              </a:rPr>
              <a:t>Numbers</a:t>
            </a:r>
          </a:p>
          <a:p>
            <a:pPr lvl="0"/>
            <a:r>
              <a:rPr lang="en-US" sz="1200" i="1" kern="1200" dirty="0">
                <a:solidFill>
                  <a:schemeClr val="tx1"/>
                </a:solidFill>
                <a:effectLst/>
                <a:latin typeface="+mn-lt"/>
                <a:ea typeface="+mn-ea"/>
                <a:cs typeface="+mn-cs"/>
              </a:rPr>
              <a:t>Symbols</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Encourage students to design their own ear tag design.</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Have youth share their ear tags and explain why they chose what they did.</a:t>
            </a:r>
          </a:p>
          <a:p>
            <a:endParaRPr lang="en-US" sz="1200" i="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How can the numbers help us identify the animals? </a:t>
            </a:r>
            <a:r>
              <a:rPr lang="en-US" sz="1200" i="1" kern="1200" dirty="0">
                <a:solidFill>
                  <a:schemeClr val="tx1"/>
                </a:solidFill>
                <a:effectLst/>
                <a:latin typeface="+mn-lt"/>
                <a:ea typeface="+mn-ea"/>
                <a:cs typeface="+mn-cs"/>
              </a:rPr>
              <a:t>Each animal has a unique number – similar to names on dog collars. </a:t>
            </a:r>
            <a:endParaRPr lang="en-US" sz="1200" i="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E0ECC610-5721-6F4D-B2B9-8C66FCE96C21}" type="slidenum">
              <a:rPr lang="en-US" smtClean="0"/>
              <a:t>4</a:t>
            </a:fld>
            <a:endParaRPr lang="en-US"/>
          </a:p>
        </p:txBody>
      </p:sp>
    </p:spTree>
    <p:extLst>
      <p:ext uri="{BB962C8B-B14F-4D97-AF65-F5344CB8AC3E}">
        <p14:creationId xmlns:p14="http://schemas.microsoft.com/office/powerpoint/2010/main" val="2269398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did Riley share with us about </a:t>
            </a:r>
            <a:r>
              <a:rPr lang="en-US" dirty="0" err="1"/>
              <a:t>eartags</a:t>
            </a:r>
            <a:r>
              <a:rPr lang="en-US" dirty="0"/>
              <a:t>? Let’s use that to create our own. </a:t>
            </a:r>
          </a:p>
        </p:txBody>
      </p:sp>
      <p:sp>
        <p:nvSpPr>
          <p:cNvPr id="4" name="Slide Number Placeholder 3"/>
          <p:cNvSpPr>
            <a:spLocks noGrp="1"/>
          </p:cNvSpPr>
          <p:nvPr>
            <p:ph type="sldNum" sz="quarter" idx="5"/>
          </p:nvPr>
        </p:nvSpPr>
        <p:spPr/>
        <p:txBody>
          <a:bodyPr/>
          <a:lstStyle/>
          <a:p>
            <a:fld id="{E0ECC610-5721-6F4D-B2B9-8C66FCE96C21}" type="slidenum">
              <a:rPr lang="en-US" smtClean="0"/>
              <a:t>5</a:t>
            </a:fld>
            <a:endParaRPr lang="en-US"/>
          </a:p>
        </p:txBody>
      </p:sp>
    </p:spTree>
    <p:extLst>
      <p:ext uri="{BB962C8B-B14F-4D97-AF65-F5344CB8AC3E}">
        <p14:creationId xmlns:p14="http://schemas.microsoft.com/office/powerpoint/2010/main" val="739683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0ECC610-5721-6F4D-B2B9-8C66FCE96C21}" type="slidenum">
              <a:rPr lang="en-US" smtClean="0"/>
              <a:t>6</a:t>
            </a:fld>
            <a:endParaRPr lang="en-US"/>
          </a:p>
        </p:txBody>
      </p:sp>
    </p:spTree>
    <p:extLst>
      <p:ext uri="{BB962C8B-B14F-4D97-AF65-F5344CB8AC3E}">
        <p14:creationId xmlns:p14="http://schemas.microsoft.com/office/powerpoint/2010/main" val="27571359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s://www.usda.gov/sites/default/files/documents/ad-3027.pdf" TargetMode="External"/><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hyperlink" Target="https://extension.sdstate.edu/" TargetMode="External"/><Relationship Id="rId4" Type="http://schemas.openxmlformats.org/officeDocument/2006/relationships/hyperlink" Target="mailto:program.intake@usda.gov" TargetMode="Externa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extension.sdstate.edu/"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i="0">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10/2/25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44397"/>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10" name="Picture Placeholder 9">
            <a:extLst>
              <a:ext uri="{FF2B5EF4-FFF2-40B4-BE49-F238E27FC236}">
                <a16:creationId xmlns:a16="http://schemas.microsoft.com/office/drawing/2014/main" id="{1241CD7A-461C-E4BC-A48B-C644AD5016DE}"/>
              </a:ext>
            </a:extLst>
          </p:cNvPr>
          <p:cNvSpPr>
            <a:spLocks noGrp="1"/>
          </p:cNvSpPr>
          <p:nvPr>
            <p:ph type="pic" sz="quarter" idx="13"/>
          </p:nvPr>
        </p:nvSpPr>
        <p:spPr>
          <a:xfrm>
            <a:off x="7534654" y="0"/>
            <a:ext cx="4657346" cy="6855932"/>
          </a:xfrm>
        </p:spPr>
        <p:txBody>
          <a:bodyPr/>
          <a:lstStyle/>
          <a:p>
            <a:r>
              <a:rPr lang="en-US"/>
              <a:t>Click icon to add picture</a:t>
            </a:r>
          </a:p>
        </p:txBody>
      </p:sp>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995627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F88046-2C23-700E-CABF-0D3AA26C763A}"/>
              </a:ext>
            </a:extLst>
          </p:cNvPr>
          <p:cNvSpPr/>
          <p:nvPr/>
        </p:nvSpPr>
        <p:spPr>
          <a:xfrm>
            <a:off x="0" y="0"/>
            <a:ext cx="3544866" cy="685800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12" name="Picture 11" descr="Text&#10;&#10;Description automatically generated with medium confidence">
            <a:extLst>
              <a:ext uri="{FF2B5EF4-FFF2-40B4-BE49-F238E27FC236}">
                <a16:creationId xmlns:a16="http://schemas.microsoft.com/office/drawing/2014/main" id="{0F57DE39-23F4-E77C-5F37-535E12079B88}"/>
              </a:ext>
            </a:extLst>
          </p:cNvPr>
          <p:cNvPicPr>
            <a:picLocks noChangeAspect="1"/>
          </p:cNvPicPr>
          <p:nvPr/>
        </p:nvPicPr>
        <p:blipFill>
          <a:blip r:embed="rId2"/>
          <a:stretch>
            <a:fillRect/>
          </a:stretch>
        </p:blipFill>
        <p:spPr>
          <a:xfrm>
            <a:off x="281835" y="6068860"/>
            <a:ext cx="2502279" cy="644692"/>
          </a:xfrm>
          <a:prstGeom prst="rect">
            <a:avLst/>
          </a:prstGeom>
        </p:spPr>
      </p:pic>
      <p:sp>
        <p:nvSpPr>
          <p:cNvPr id="5" name="Content Placeholder 2">
            <a:extLst>
              <a:ext uri="{FF2B5EF4-FFF2-40B4-BE49-F238E27FC236}">
                <a16:creationId xmlns:a16="http://schemas.microsoft.com/office/drawing/2014/main" id="{729E23B5-8D19-2A64-4CAF-4A9900482DE4}"/>
              </a:ext>
            </a:extLst>
          </p:cNvPr>
          <p:cNvSpPr>
            <a:spLocks noGrp="1"/>
          </p:cNvSpPr>
          <p:nvPr>
            <p:ph sz="half" idx="10"/>
          </p:nvPr>
        </p:nvSpPr>
        <p:spPr>
          <a:xfrm>
            <a:off x="3826701" y="555444"/>
            <a:ext cx="7780352"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3789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355701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wo Content Bar [Yellow]">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C08F259-109F-60ED-AD49-666E318AA0DB}"/>
              </a:ext>
            </a:extLst>
          </p:cNvPr>
          <p:cNvSpPr/>
          <p:nvPr/>
        </p:nvSpPr>
        <p:spPr>
          <a:xfrm>
            <a:off x="-135082" y="-90418"/>
            <a:ext cx="12458700" cy="1803422"/>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Box 6">
            <a:extLst>
              <a:ext uri="{FF2B5EF4-FFF2-40B4-BE49-F238E27FC236}">
                <a16:creationId xmlns:a16="http://schemas.microsoft.com/office/drawing/2014/main" id="{5B2213AF-0EC7-A096-22DB-10FA225EB04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F2DA399-C564-3205-5755-F219A8D4EE7A}"/>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36752934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One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Tree>
    <p:extLst>
      <p:ext uri="{BB962C8B-B14F-4D97-AF65-F5344CB8AC3E}">
        <p14:creationId xmlns:p14="http://schemas.microsoft.com/office/powerpoint/2010/main" val="24125760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Line [Yello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4" name="Picture 3">
            <a:extLst>
              <a:ext uri="{FF2B5EF4-FFF2-40B4-BE49-F238E27FC236}">
                <a16:creationId xmlns:a16="http://schemas.microsoft.com/office/drawing/2014/main" id="{2C1B4732-807A-7F25-8637-FF483E2D2C78}"/>
              </a:ext>
            </a:extLst>
          </p:cNvPr>
          <p:cNvPicPr>
            <a:picLocks noChangeAspect="1"/>
          </p:cNvPicPr>
          <p:nvPr/>
        </p:nvPicPr>
        <p:blipFill>
          <a:blip r:embed="rId2"/>
          <a:srcRect/>
          <a:stretch/>
        </p:blipFill>
        <p:spPr>
          <a:xfrm>
            <a:off x="340659" y="6210898"/>
            <a:ext cx="3813048" cy="520907"/>
          </a:xfrm>
          <a:prstGeom prst="rect">
            <a:avLst/>
          </a:prstGeom>
        </p:spPr>
      </p:pic>
      <p:sp>
        <p:nvSpPr>
          <p:cNvPr id="5" name="Content Placeholder 2">
            <a:extLst>
              <a:ext uri="{FF2B5EF4-FFF2-40B4-BE49-F238E27FC236}">
                <a16:creationId xmlns:a16="http://schemas.microsoft.com/office/drawing/2014/main" id="{DD0B402A-984E-0077-76EE-B4F5B6E11C83}"/>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3">
            <a:extLst>
              <a:ext uri="{FF2B5EF4-FFF2-40B4-BE49-F238E27FC236}">
                <a16:creationId xmlns:a16="http://schemas.microsoft.com/office/drawing/2014/main" id="{FF936EB0-9731-9915-F1E7-B1FF785B5DE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063362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One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3">
            <a:extLst>
              <a:ext uri="{FF2B5EF4-FFF2-40B4-BE49-F238E27FC236}">
                <a16:creationId xmlns:a16="http://schemas.microsoft.com/office/drawing/2014/main" id="{D3E2983D-BFBB-BE1B-498D-E0CD551B9724}"/>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Box 4">
            <a:extLst>
              <a:ext uri="{FF2B5EF4-FFF2-40B4-BE49-F238E27FC236}">
                <a16:creationId xmlns:a16="http://schemas.microsoft.com/office/drawing/2014/main" id="{268A27D4-20B2-CFD3-18B1-D4646DCA2084}"/>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7842764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Lines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1C38D91D-5F05-15CA-FE61-6460299A792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E7223F10-33FB-7A01-FFD3-22E3C82EF195}"/>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0211F75B-4B60-3160-09AC-05127AA3AAEB}"/>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470684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H-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31732"/>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10/2/25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166041"/>
            <a:ext cx="7265713" cy="461665"/>
          </a:xfrm>
          <a:prstGeom prst="rect">
            <a:avLst/>
          </a:prstGeom>
          <a:noFill/>
        </p:spPr>
        <p:txBody>
          <a:bodyPr wrap="square" rtlCol="0">
            <a:spAutoFit/>
          </a:bodyPr>
          <a:lstStyle/>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bg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a:extLst>
              <a:ext uri="{FF2B5EF4-FFF2-40B4-BE49-F238E27FC236}">
                <a16:creationId xmlns:a16="http://schemas.microsoft.com/office/drawing/2014/main" id="{2CD84AAD-7893-7669-F67A-10536766F1AA}"/>
              </a:ext>
            </a:extLst>
          </p:cNvPr>
          <p:cNvPicPr>
            <a:picLocks noChangeAspect="1"/>
          </p:cNvPicPr>
          <p:nvPr/>
        </p:nvPicPr>
        <p:blipFill>
          <a:blip r:embed="rId3"/>
          <a:srcRect/>
          <a:stretch/>
        </p:blipFill>
        <p:spPr>
          <a:xfrm>
            <a:off x="426844" y="309534"/>
            <a:ext cx="259800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5466614" cy="1062318"/>
          </a:xfrm>
        </p:spPr>
        <p:txBody>
          <a:bodyPr>
            <a:normAutofit/>
          </a:bodyPr>
          <a:lstStyle>
            <a:lvl1pPr marL="0" indent="0" algn="l">
              <a:buNone/>
              <a:defRPr sz="2000">
                <a:solidFill>
                  <a:schemeClr val="bg1"/>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83863A07-0CAD-D357-DEED-AD04E5B260F2}"/>
              </a:ext>
            </a:extLst>
          </p:cNvPr>
          <p:cNvSpPr>
            <a:spLocks noGrp="1"/>
          </p:cNvSpPr>
          <p:nvPr>
            <p:ph type="pic" sz="quarter" idx="13"/>
          </p:nvPr>
        </p:nvSpPr>
        <p:spPr>
          <a:xfrm>
            <a:off x="7534654" y="0"/>
            <a:ext cx="4657346" cy="6858000"/>
          </a:xfrm>
        </p:spPr>
        <p:txBody>
          <a:bodyPr/>
          <a:lstStyle/>
          <a:p>
            <a:r>
              <a:rPr lang="en-US"/>
              <a:t>Click icon to add picture</a:t>
            </a:r>
          </a:p>
        </p:txBody>
      </p:sp>
      <p:pic>
        <p:nvPicPr>
          <p:cNvPr id="5" name="Picture 4">
            <a:extLst>
              <a:ext uri="{FF2B5EF4-FFF2-40B4-BE49-F238E27FC236}">
                <a16:creationId xmlns:a16="http://schemas.microsoft.com/office/drawing/2014/main" id="{B685ED39-91F0-9DFC-8E09-8C862067E599}"/>
              </a:ext>
            </a:extLst>
          </p:cNvPr>
          <p:cNvPicPr>
            <a:picLocks noChangeAspect="1"/>
          </p:cNvPicPr>
          <p:nvPr/>
        </p:nvPicPr>
        <p:blipFill>
          <a:blip r:embed="rId4"/>
          <a:srcRect/>
          <a:stretch/>
        </p:blipFill>
        <p:spPr>
          <a:xfrm>
            <a:off x="3492651" y="369891"/>
            <a:ext cx="539288" cy="548640"/>
          </a:xfrm>
          <a:prstGeom prst="rect">
            <a:avLst/>
          </a:prstGeom>
        </p:spPr>
      </p:pic>
      <p:cxnSp>
        <p:nvCxnSpPr>
          <p:cNvPr id="7" name="Straight Connector 6">
            <a:extLst>
              <a:ext uri="{FF2B5EF4-FFF2-40B4-BE49-F238E27FC236}">
                <a16:creationId xmlns:a16="http://schemas.microsoft.com/office/drawing/2014/main" id="{827325EE-55BC-6444-EEBB-AC9930C56F31}"/>
              </a:ext>
            </a:extLst>
          </p:cNvPr>
          <p:cNvCxnSpPr>
            <a:cxnSpLocks/>
          </p:cNvCxnSpPr>
          <p:nvPr/>
        </p:nvCxnSpPr>
        <p:spPr>
          <a:xfrm>
            <a:off x="3258748" y="375506"/>
            <a:ext cx="0" cy="5374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37041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H-Section-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826042"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4130842" y="555444"/>
            <a:ext cx="7476210"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004110B2-6E28-3732-5C7B-6036FB06486A}"/>
              </a:ext>
            </a:extLst>
          </p:cNvPr>
          <p:cNvPicPr>
            <a:picLocks noChangeAspect="1"/>
          </p:cNvPicPr>
          <p:nvPr/>
        </p:nvPicPr>
        <p:blipFill>
          <a:blip r:embed="rId3"/>
          <a:srcRect/>
          <a:stretch/>
        </p:blipFill>
        <p:spPr>
          <a:xfrm>
            <a:off x="3069420" y="6167418"/>
            <a:ext cx="468910" cy="480210"/>
          </a:xfrm>
          <a:prstGeom prst="rect">
            <a:avLst/>
          </a:prstGeom>
        </p:spPr>
      </p:pic>
      <p:cxnSp>
        <p:nvCxnSpPr>
          <p:cNvPr id="6" name="Straight Connector 5">
            <a:extLst>
              <a:ext uri="{FF2B5EF4-FFF2-40B4-BE49-F238E27FC236}">
                <a16:creationId xmlns:a16="http://schemas.microsoft.com/office/drawing/2014/main" id="{E033F9A0-C73F-EAB2-2DEB-BBA51FDB319F}"/>
              </a:ext>
            </a:extLst>
          </p:cNvPr>
          <p:cNvCxnSpPr>
            <a:cxnSpLocks/>
          </p:cNvCxnSpPr>
          <p:nvPr/>
        </p:nvCxnSpPr>
        <p:spPr>
          <a:xfrm>
            <a:off x="2833632" y="6138818"/>
            <a:ext cx="0" cy="5374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54901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eneral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045E9-ECF6-1C66-EA86-00AA4A8A7BF2}"/>
              </a:ext>
            </a:extLst>
          </p:cNvPr>
          <p:cNvSpPr>
            <a:spLocks noGrp="1"/>
          </p:cNvSpPr>
          <p:nvPr>
            <p:ph type="title"/>
          </p:nvPr>
        </p:nvSpPr>
        <p:spPr>
          <a:xfrm>
            <a:off x="839788" y="365125"/>
            <a:ext cx="10515600" cy="1087157"/>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5CB15A21-0C93-AEBE-530D-AD400B45EB6F}"/>
              </a:ext>
            </a:extLst>
          </p:cNvPr>
          <p:cNvSpPr>
            <a:spLocks noGrp="1"/>
          </p:cNvSpPr>
          <p:nvPr>
            <p:ph sz="half" idx="2"/>
          </p:nvPr>
        </p:nvSpPr>
        <p:spPr>
          <a:xfrm>
            <a:off x="839788" y="1984665"/>
            <a:ext cx="10514012" cy="397971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4" name="Picture 13" descr="Text&#10;&#10;Description automatically generated">
            <a:extLst>
              <a:ext uri="{FF2B5EF4-FFF2-40B4-BE49-F238E27FC236}">
                <a16:creationId xmlns:a16="http://schemas.microsoft.com/office/drawing/2014/main" id="{BCC71E2A-C5AA-DC4B-12DB-A8D07268E803}"/>
              </a:ext>
            </a:extLst>
          </p:cNvPr>
          <p:cNvPicPr>
            <a:picLocks noChangeAspect="1"/>
          </p:cNvPicPr>
          <p:nvPr/>
        </p:nvPicPr>
        <p:blipFill>
          <a:blip r:embed="rId2"/>
          <a:stretch>
            <a:fillRect/>
          </a:stretch>
        </p:blipFill>
        <p:spPr>
          <a:xfrm>
            <a:off x="340659" y="6176963"/>
            <a:ext cx="3657600" cy="499672"/>
          </a:xfrm>
          <a:prstGeom prst="rect">
            <a:avLst/>
          </a:prstGeom>
        </p:spPr>
      </p:pic>
      <p:sp>
        <p:nvSpPr>
          <p:cNvPr id="5" name="TextBox 4">
            <a:extLst>
              <a:ext uri="{FF2B5EF4-FFF2-40B4-BE49-F238E27FC236}">
                <a16:creationId xmlns:a16="http://schemas.microsoft.com/office/drawing/2014/main" id="{0E47F6DB-D326-BC79-F07E-45CF7BB7468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410175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518F6B-F8A1-FF05-31F1-269DF865440A}"/>
              </a:ext>
            </a:extLst>
          </p:cNvPr>
          <p:cNvSpPr/>
          <p:nvPr/>
        </p:nvSpPr>
        <p:spPr>
          <a:xfrm>
            <a:off x="0" y="0"/>
            <a:ext cx="3544866" cy="68580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1A34BD8-F1B7-DAA4-C056-F8DE09E24B21}"/>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11" name="Picture 10" descr="Text&#10;&#10;Description automatically generated">
            <a:extLst>
              <a:ext uri="{FF2B5EF4-FFF2-40B4-BE49-F238E27FC236}">
                <a16:creationId xmlns:a16="http://schemas.microsoft.com/office/drawing/2014/main" id="{523258BD-ABF1-2A93-1A43-6F51CFB2B229}"/>
              </a:ext>
            </a:extLst>
          </p:cNvPr>
          <p:cNvPicPr>
            <a:picLocks noChangeAspect="1"/>
          </p:cNvPicPr>
          <p:nvPr/>
        </p:nvPicPr>
        <p:blipFill>
          <a:blip r:embed="rId2"/>
          <a:stretch>
            <a:fillRect/>
          </a:stretch>
        </p:blipFill>
        <p:spPr>
          <a:xfrm>
            <a:off x="283355" y="6104822"/>
            <a:ext cx="2287075" cy="605402"/>
          </a:xfrm>
          <a:prstGeom prst="rect">
            <a:avLst/>
          </a:prstGeom>
        </p:spPr>
      </p:pic>
      <p:sp>
        <p:nvSpPr>
          <p:cNvPr id="2" name="Title 1">
            <a:extLst>
              <a:ext uri="{FF2B5EF4-FFF2-40B4-BE49-F238E27FC236}">
                <a16:creationId xmlns:a16="http://schemas.microsoft.com/office/drawing/2014/main" id="{3BE2B773-72EF-6314-E39C-B94F68C6C567}"/>
              </a:ext>
            </a:extLst>
          </p:cNvPr>
          <p:cNvSpPr>
            <a:spLocks noGrp="1"/>
          </p:cNvSpPr>
          <p:nvPr>
            <p:ph type="title"/>
          </p:nvPr>
        </p:nvSpPr>
        <p:spPr>
          <a:xfrm>
            <a:off x="283355" y="555444"/>
            <a:ext cx="3106826" cy="4879197"/>
          </a:xfrm>
        </p:spPr>
        <p:txBody>
          <a:bodyPr anchor="t">
            <a:normAutofit/>
          </a:bodyPr>
          <a:lstStyle>
            <a:lvl1pPr>
              <a:defRPr sz="4000" b="1">
                <a:solidFill>
                  <a:schemeClr val="bg1"/>
                </a:solidFill>
                <a:latin typeface="Palatino" pitchFamily="2" charset="77"/>
                <a:ea typeface="Palatino" pitchFamily="2" charset="77"/>
                <a:cs typeface="Arial" panose="020B0604020202020204" pitchFamily="34" charset="0"/>
              </a:defRPr>
            </a:lvl1p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445B780C-AEE0-6928-69D4-8624684ED158}"/>
              </a:ext>
            </a:extLst>
          </p:cNvPr>
          <p:cNvSpPr>
            <a:spLocks noGrp="1"/>
          </p:cNvSpPr>
          <p:nvPr>
            <p:ph sz="half" idx="10"/>
          </p:nvPr>
        </p:nvSpPr>
        <p:spPr>
          <a:xfrm>
            <a:off x="3828221" y="555444"/>
            <a:ext cx="7778831" cy="554937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28983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78437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Volunte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tretch>
            <a:fill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4560533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Newslett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2897660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Learn-Mo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9926684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Event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43600"/>
            <a:ext cx="12192000" cy="914400"/>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B2DB2F0-AA99-93C5-E9EC-AB26D202F521}"/>
              </a:ext>
            </a:extLst>
          </p:cNvPr>
          <p:cNvPicPr>
            <a:picLocks noChangeAspect="1"/>
          </p:cNvPicPr>
          <p:nvPr/>
        </p:nvPicPr>
        <p:blipFill>
          <a:blip r:embed="rId3"/>
          <a:srcRect/>
          <a:stretch/>
        </p:blipFill>
        <p:spPr>
          <a:xfrm>
            <a:off x="0" y="-1"/>
            <a:ext cx="12192000" cy="6858000"/>
          </a:xfrm>
          <a:prstGeom prst="rect">
            <a:avLst/>
          </a:prstGeom>
        </p:spPr>
      </p:pic>
      <p:sp>
        <p:nvSpPr>
          <p:cNvPr id="9" name="Text Placeholder 8">
            <a:extLst>
              <a:ext uri="{FF2B5EF4-FFF2-40B4-BE49-F238E27FC236}">
                <a16:creationId xmlns:a16="http://schemas.microsoft.com/office/drawing/2014/main" id="{BE5A2275-67A9-24E3-A64E-855A04E86116}"/>
              </a:ext>
            </a:extLst>
          </p:cNvPr>
          <p:cNvSpPr>
            <a:spLocks noGrp="1"/>
          </p:cNvSpPr>
          <p:nvPr>
            <p:ph type="body" sz="quarter" idx="10"/>
          </p:nvPr>
        </p:nvSpPr>
        <p:spPr>
          <a:xfrm>
            <a:off x="4132263" y="2071688"/>
            <a:ext cx="7175500" cy="3276600"/>
          </a:xfrm>
        </p:spPr>
        <p:txBody>
          <a:bodyPr anchor="ct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168905072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laborators">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E081A39A-73A9-1711-68EF-3A9C70C1D7CD}"/>
              </a:ext>
            </a:extLst>
          </p:cNvPr>
          <p:cNvCxnSpPr/>
          <p:nvPr/>
        </p:nvCxnSpPr>
        <p:spPr>
          <a:xfrm>
            <a:off x="0" y="773718"/>
            <a:ext cx="9970718" cy="0"/>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cxnSp>
        <p:nvCxnSpPr>
          <p:cNvPr id="10" name="Straight Connector 9">
            <a:extLst>
              <a:ext uri="{FF2B5EF4-FFF2-40B4-BE49-F238E27FC236}">
                <a16:creationId xmlns:a16="http://schemas.microsoft.com/office/drawing/2014/main" id="{D75FCD6D-7E69-C4A8-5DFB-CF225D0EFC46}"/>
              </a:ext>
            </a:extLst>
          </p:cNvPr>
          <p:cNvCxnSpPr>
            <a:cxnSpLocks/>
          </p:cNvCxnSpPr>
          <p:nvPr/>
        </p:nvCxnSpPr>
        <p:spPr>
          <a:xfrm flipV="1">
            <a:off x="11081359" y="1740310"/>
            <a:ext cx="0" cy="4184501"/>
          </a:xfrm>
          <a:prstGeom prst="line">
            <a:avLst/>
          </a:prstGeom>
          <a:ln>
            <a:solidFill>
              <a:srgbClr val="FFD100"/>
            </a:solidFill>
          </a:ln>
        </p:spPr>
        <p:style>
          <a:lnRef idx="3">
            <a:schemeClr val="dk1"/>
          </a:lnRef>
          <a:fillRef idx="0">
            <a:schemeClr val="dk1"/>
          </a:fillRef>
          <a:effectRef idx="2">
            <a:schemeClr val="dk1"/>
          </a:effectRef>
          <a:fontRef idx="minor">
            <a:schemeClr val="tx1"/>
          </a:fontRef>
        </p:style>
      </p:cxnSp>
      <p:pic>
        <p:nvPicPr>
          <p:cNvPr id="16" name="Picture 15" descr="A blue and yellow logo&#10;&#10;Description automatically generated with medium confidence">
            <a:extLst>
              <a:ext uri="{FF2B5EF4-FFF2-40B4-BE49-F238E27FC236}">
                <a16:creationId xmlns:a16="http://schemas.microsoft.com/office/drawing/2014/main" id="{C5465170-9552-B505-37B1-4B670A908E2E}"/>
              </a:ext>
            </a:extLst>
          </p:cNvPr>
          <p:cNvPicPr>
            <a:picLocks noChangeAspect="1"/>
          </p:cNvPicPr>
          <p:nvPr/>
        </p:nvPicPr>
        <p:blipFill>
          <a:blip r:embed="rId2"/>
          <a:stretch>
            <a:fillRect/>
          </a:stretch>
        </p:blipFill>
        <p:spPr>
          <a:xfrm>
            <a:off x="10265952" y="338075"/>
            <a:ext cx="1630813" cy="1052803"/>
          </a:xfrm>
          <a:prstGeom prst="rect">
            <a:avLst/>
          </a:prstGeom>
        </p:spPr>
      </p:pic>
      <p:sp>
        <p:nvSpPr>
          <p:cNvPr id="22" name="Picture Placeholder 21">
            <a:extLst>
              <a:ext uri="{FF2B5EF4-FFF2-40B4-BE49-F238E27FC236}">
                <a16:creationId xmlns:a16="http://schemas.microsoft.com/office/drawing/2014/main" id="{D74EBB09-13F4-B4CA-5833-DE01F36B0D01}"/>
              </a:ext>
            </a:extLst>
          </p:cNvPr>
          <p:cNvSpPr>
            <a:spLocks noGrp="1"/>
          </p:cNvSpPr>
          <p:nvPr>
            <p:ph type="pic" sz="quarter" idx="12"/>
          </p:nvPr>
        </p:nvSpPr>
        <p:spPr>
          <a:xfrm>
            <a:off x="626164" y="2147469"/>
            <a:ext cx="1093788" cy="1116013"/>
          </a:xfrm>
        </p:spPr>
        <p:txBody>
          <a:bodyPr/>
          <a:lstStyle/>
          <a:p>
            <a:r>
              <a:rPr lang="en-US"/>
              <a:t>Click icon to add picture</a:t>
            </a:r>
            <a:endParaRPr lang="en-US" dirty="0"/>
          </a:p>
        </p:txBody>
      </p:sp>
      <p:sp>
        <p:nvSpPr>
          <p:cNvPr id="23" name="Picture Placeholder 21">
            <a:extLst>
              <a:ext uri="{FF2B5EF4-FFF2-40B4-BE49-F238E27FC236}">
                <a16:creationId xmlns:a16="http://schemas.microsoft.com/office/drawing/2014/main" id="{0724FB41-64DA-D76C-92F6-79DBFEED8CA9}"/>
              </a:ext>
            </a:extLst>
          </p:cNvPr>
          <p:cNvSpPr>
            <a:spLocks noGrp="1"/>
          </p:cNvSpPr>
          <p:nvPr>
            <p:ph type="pic" sz="quarter" idx="13"/>
          </p:nvPr>
        </p:nvSpPr>
        <p:spPr>
          <a:xfrm>
            <a:off x="626164" y="3633369"/>
            <a:ext cx="1093788" cy="1116013"/>
          </a:xfrm>
        </p:spPr>
        <p:txBody>
          <a:bodyPr/>
          <a:lstStyle/>
          <a:p>
            <a:r>
              <a:rPr lang="en-US"/>
              <a:t>Click icon to add picture</a:t>
            </a:r>
          </a:p>
        </p:txBody>
      </p:sp>
      <p:sp>
        <p:nvSpPr>
          <p:cNvPr id="24" name="Picture Placeholder 21">
            <a:extLst>
              <a:ext uri="{FF2B5EF4-FFF2-40B4-BE49-F238E27FC236}">
                <a16:creationId xmlns:a16="http://schemas.microsoft.com/office/drawing/2014/main" id="{2B7CF18F-8E0F-6785-D5A9-C535A4035439}"/>
              </a:ext>
            </a:extLst>
          </p:cNvPr>
          <p:cNvSpPr>
            <a:spLocks noGrp="1"/>
          </p:cNvSpPr>
          <p:nvPr>
            <p:ph type="pic" sz="quarter" idx="14"/>
          </p:nvPr>
        </p:nvSpPr>
        <p:spPr>
          <a:xfrm>
            <a:off x="626164" y="5105400"/>
            <a:ext cx="1093788" cy="1116013"/>
          </a:xfrm>
        </p:spPr>
        <p:txBody>
          <a:bodyPr/>
          <a:lstStyle/>
          <a:p>
            <a:r>
              <a:rPr lang="en-US"/>
              <a:t>Click icon to add picture</a:t>
            </a:r>
          </a:p>
        </p:txBody>
      </p:sp>
      <p:sp>
        <p:nvSpPr>
          <p:cNvPr id="2" name="Title 1">
            <a:extLst>
              <a:ext uri="{FF2B5EF4-FFF2-40B4-BE49-F238E27FC236}">
                <a16:creationId xmlns:a16="http://schemas.microsoft.com/office/drawing/2014/main" id="{56D10068-D35B-8B2E-7FF1-9A3607931A51}"/>
              </a:ext>
            </a:extLst>
          </p:cNvPr>
          <p:cNvSpPr>
            <a:spLocks noGrp="1"/>
          </p:cNvSpPr>
          <p:nvPr>
            <p:ph type="title" hasCustomPrompt="1"/>
          </p:nvPr>
        </p:nvSpPr>
        <p:spPr>
          <a:xfrm>
            <a:off x="602166" y="791737"/>
            <a:ext cx="9612351" cy="1103970"/>
          </a:xfrm>
        </p:spPr>
        <p:txBody>
          <a:bodyPr/>
          <a:lstStyle>
            <a:lvl1pPr>
              <a:defRPr>
                <a:solidFill>
                  <a:srgbClr val="0033A0"/>
                </a:solidFill>
              </a:defRPr>
            </a:lvl1pPr>
          </a:lstStyle>
          <a:p>
            <a:r>
              <a:rPr lang="en-US" dirty="0"/>
              <a:t>Collaborators</a:t>
            </a:r>
          </a:p>
        </p:txBody>
      </p:sp>
      <p:sp>
        <p:nvSpPr>
          <p:cNvPr id="4" name="Text Placeholder 3">
            <a:extLst>
              <a:ext uri="{FF2B5EF4-FFF2-40B4-BE49-F238E27FC236}">
                <a16:creationId xmlns:a16="http://schemas.microsoft.com/office/drawing/2014/main" id="{CA91E26A-3E95-B470-8962-BBDC89F03D1B}"/>
              </a:ext>
            </a:extLst>
          </p:cNvPr>
          <p:cNvSpPr>
            <a:spLocks noGrp="1"/>
          </p:cNvSpPr>
          <p:nvPr>
            <p:ph type="body" sz="quarter" idx="15"/>
          </p:nvPr>
        </p:nvSpPr>
        <p:spPr>
          <a:xfrm>
            <a:off x="1917700" y="2119313"/>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5C6D7250-63ED-43EF-EC04-2C076024009F}"/>
              </a:ext>
            </a:extLst>
          </p:cNvPr>
          <p:cNvSpPr>
            <a:spLocks noGrp="1"/>
          </p:cNvSpPr>
          <p:nvPr>
            <p:ph type="body" sz="quarter" idx="16"/>
          </p:nvPr>
        </p:nvSpPr>
        <p:spPr>
          <a:xfrm>
            <a:off x="1917700" y="3633369"/>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2" name="Text Placeholder 3">
            <a:extLst>
              <a:ext uri="{FF2B5EF4-FFF2-40B4-BE49-F238E27FC236}">
                <a16:creationId xmlns:a16="http://schemas.microsoft.com/office/drawing/2014/main" id="{DAE0FFB3-3075-9978-2122-B0DE914CCE8C}"/>
              </a:ext>
            </a:extLst>
          </p:cNvPr>
          <p:cNvSpPr>
            <a:spLocks noGrp="1"/>
          </p:cNvSpPr>
          <p:nvPr>
            <p:ph type="body" sz="quarter" idx="17"/>
          </p:nvPr>
        </p:nvSpPr>
        <p:spPr>
          <a:xfrm>
            <a:off x="1917700" y="5105400"/>
            <a:ext cx="8262938" cy="1125537"/>
          </a:xfrm>
        </p:spPr>
        <p:txBody>
          <a:bodyPr/>
          <a:lstStyle>
            <a:lvl1pPr marL="0" indent="0">
              <a:buFont typeface="Arial" panose="020B0604020202020204" pitchFamily="34" charset="0"/>
              <a:buNone/>
              <a:defRPr/>
            </a:lvl1pPr>
          </a:lstStyle>
          <a:p>
            <a:pPr lvl="0"/>
            <a:r>
              <a:rPr lang="en-US"/>
              <a:t>Click to edit Master text styles</a:t>
            </a:r>
          </a:p>
          <a:p>
            <a:pPr lvl="1"/>
            <a:r>
              <a:rPr lang="en-US"/>
              <a:t>Second level</a:t>
            </a:r>
          </a:p>
        </p:txBody>
      </p:sp>
      <p:sp>
        <p:nvSpPr>
          <p:cNvPr id="14" name="TextBox 13">
            <a:extLst>
              <a:ext uri="{FF2B5EF4-FFF2-40B4-BE49-F238E27FC236}">
                <a16:creationId xmlns:a16="http://schemas.microsoft.com/office/drawing/2014/main" id="{5A6ED2FF-BCDF-9DC7-CC21-9814C65D8D2C}"/>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9988581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Green - And Justice For All">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1892D32-3E72-E9A6-6A36-F519DC80A4CC}"/>
              </a:ext>
            </a:extLst>
          </p:cNvPr>
          <p:cNvSpPr>
            <a:spLocks noGrp="1"/>
          </p:cNvSpPr>
          <p:nvPr>
            <p:ph type="title" hasCustomPrompt="1"/>
          </p:nvPr>
        </p:nvSpPr>
        <p:spPr>
          <a:xfrm>
            <a:off x="4704080" y="228600"/>
            <a:ext cx="6598920" cy="295275"/>
          </a:xfrm>
        </p:spPr>
        <p:txBody>
          <a:bodyPr>
            <a:normAutofit/>
          </a:bodyPr>
          <a:lstStyle>
            <a:lvl1pPr>
              <a:defRPr sz="800">
                <a:solidFill>
                  <a:srgbClr val="00774B"/>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b="63833"/>
          <a:stretch>
            <a:fillRect/>
          </a:stretch>
        </p:blipFill>
        <p:spPr>
          <a:xfrm>
            <a:off x="6349" y="0"/>
            <a:ext cx="12179302" cy="248031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bg1"/>
                </a:solidFill>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416320"/>
          </a:xfrm>
          <a:prstGeom prst="rect">
            <a:avLst/>
          </a:prstGeom>
          <a:noFill/>
        </p:spPr>
        <p:txBody>
          <a:bodyPr wrap="square" lIns="0" tIns="0" rIns="0" bIns="0" rtlCol="0">
            <a:spAutoFit/>
          </a:bodyPr>
          <a:lstStyle/>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In accordance with Federal law and the U.S. Department of Agriculture (USDA) civil rights regulations and policies, this institution is prohibited from discriminating on the basis of race, color, national origin (including limited English proficiency), sex, age, disability, and reprisal or retaliation for prior civil rights activity.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Program information may be made available in languages other than English. Persons with disabilities who require alternative means of communication for program information (e.g., braille, large print, audiotape, American Sign Language) should contact the responsible State or local Agency that administers the program or contact USDA through the Telecommunications Relay Service at 711 (voice and TTY).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To file a program discrimination complaint, a complainant should complete a Form AD-3027, USDA Program Discrimination Complaint Form, which can be obtained online at </a:t>
            </a:r>
            <a:r>
              <a:rPr lang="en-US" sz="12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2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USDA. The letter must contain the complainant’s name, address, telephone number, and a written description of the alleged discriminatory action in sufficient detail to inform the Office of the Assistant Secretary for Civil Rights (OASCR) about the nature and date of an alleged civil rights violation. The completed AD-3027 form or letter must be submitted to USDA by:</a:t>
            </a: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20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200" kern="1200" dirty="0">
                <a:solidFill>
                  <a:schemeClr val="tx1"/>
                </a:solidFill>
                <a:effectLst/>
                <a:latin typeface="Arial" panose="020B0604020202020204" pitchFamily="34" charset="0"/>
                <a:ea typeface="+mn-ea"/>
                <a:cs typeface="Arial" panose="020B0604020202020204" pitchFamily="34" charset="0"/>
              </a:rPr>
            </a:br>
            <a:r>
              <a:rPr lang="en-US" sz="1200" kern="1200" dirty="0">
                <a:solidFill>
                  <a:schemeClr val="tx1"/>
                </a:solidFill>
                <a:effectLst/>
                <a:latin typeface="Arial" panose="020B0604020202020204" pitchFamily="34" charset="0"/>
                <a:ea typeface="+mn-ea"/>
                <a:cs typeface="Arial" panose="020B0604020202020204" pitchFamily="34" charset="0"/>
              </a:rPr>
              <a:t>email: </a:t>
            </a:r>
            <a:r>
              <a:rPr lang="en-US" sz="120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20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13" name="Title 1">
            <a:extLst>
              <a:ext uri="{FF2B5EF4-FFF2-40B4-BE49-F238E27FC236}">
                <a16:creationId xmlns:a16="http://schemas.microsoft.com/office/drawing/2014/main" id="{48CAED75-2BDD-5584-6BCB-8B03CB0EE324}"/>
              </a:ext>
            </a:extLst>
          </p:cNvPr>
          <p:cNvSpPr txBox="1">
            <a:spLocks/>
          </p:cNvSpPr>
          <p:nvPr/>
        </p:nvSpPr>
        <p:spPr>
          <a:xfrm>
            <a:off x="838200" y="972229"/>
            <a:ext cx="241300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t>AND JUSTICE</a:t>
            </a:r>
          </a:p>
        </p:txBody>
      </p:sp>
    </p:spTree>
    <p:extLst>
      <p:ext uri="{BB962C8B-B14F-4D97-AF65-F5344CB8AC3E}">
        <p14:creationId xmlns:p14="http://schemas.microsoft.com/office/powerpoint/2010/main" val="30038625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Orange - And Justice For All">
    <p:spTree>
      <p:nvGrpSpPr>
        <p:cNvPr id="1" name=""/>
        <p:cNvGrpSpPr/>
        <p:nvPr/>
      </p:nvGrpSpPr>
      <p:grpSpPr>
        <a:xfrm>
          <a:off x="0" y="0"/>
          <a:ext cx="0" cy="0"/>
          <a:chOff x="0" y="0"/>
          <a:chExt cx="0" cy="0"/>
        </a:xfrm>
      </p:grpSpPr>
      <p:sp>
        <p:nvSpPr>
          <p:cNvPr id="4" name="Title 13">
            <a:extLst>
              <a:ext uri="{FF2B5EF4-FFF2-40B4-BE49-F238E27FC236}">
                <a16:creationId xmlns:a16="http://schemas.microsoft.com/office/drawing/2014/main" id="{0D72CE46-0366-1B9A-5032-800457B71900}"/>
              </a:ext>
            </a:extLst>
          </p:cNvPr>
          <p:cNvSpPr>
            <a:spLocks noGrp="1"/>
          </p:cNvSpPr>
          <p:nvPr>
            <p:ph type="title" hasCustomPrompt="1"/>
          </p:nvPr>
        </p:nvSpPr>
        <p:spPr>
          <a:xfrm>
            <a:off x="4704080" y="228600"/>
            <a:ext cx="6598920" cy="295275"/>
          </a:xfrm>
        </p:spPr>
        <p:txBody>
          <a:bodyPr>
            <a:normAutofit/>
          </a:bodyPr>
          <a:lstStyle>
            <a:lvl1pPr>
              <a:defRPr sz="800">
                <a:solidFill>
                  <a:srgbClr val="F5851F"/>
                </a:solidFill>
              </a:defRPr>
            </a:lvl1pPr>
          </a:lstStyle>
          <a:p>
            <a:r>
              <a:rPr lang="en-US" dirty="0"/>
              <a:t>And Justice for All</a:t>
            </a:r>
          </a:p>
        </p:txBody>
      </p:sp>
      <p:pic>
        <p:nvPicPr>
          <p:cNvPr id="8" name="Picture 7">
            <a:extLst>
              <a:ext uri="{FF2B5EF4-FFF2-40B4-BE49-F238E27FC236}">
                <a16:creationId xmlns:a16="http://schemas.microsoft.com/office/drawing/2014/main" id="{F64BC039-5A36-0F20-2144-1366113CE331}"/>
              </a:ext>
            </a:extLst>
          </p:cNvPr>
          <p:cNvPicPr>
            <a:picLocks noChangeAspect="1"/>
          </p:cNvPicPr>
          <p:nvPr/>
        </p:nvPicPr>
        <p:blipFill>
          <a:blip r:embed="rId2"/>
          <a:srcRect l="52" t="1" r="-52" b="57585"/>
          <a:stretch>
            <a:fillRect/>
          </a:stretch>
        </p:blipFill>
        <p:spPr>
          <a:xfrm>
            <a:off x="6349" y="0"/>
            <a:ext cx="12179302" cy="2905760"/>
          </a:xfrm>
          <a:prstGeom prst="rect">
            <a:avLst/>
          </a:prstGeom>
        </p:spPr>
      </p:pic>
      <p:sp>
        <p:nvSpPr>
          <p:cNvPr id="6" name="Title 1">
            <a:extLst>
              <a:ext uri="{FF2B5EF4-FFF2-40B4-BE49-F238E27FC236}">
                <a16:creationId xmlns:a16="http://schemas.microsoft.com/office/drawing/2014/main" id="{916D4D9F-690C-2DAF-D5E2-EB4123674943}"/>
              </a:ext>
            </a:extLst>
          </p:cNvPr>
          <p:cNvSpPr txBox="1">
            <a:spLocks/>
          </p:cNvSpPr>
          <p:nvPr/>
        </p:nvSpPr>
        <p:spPr>
          <a:xfrm>
            <a:off x="937895" y="1479551"/>
            <a:ext cx="733937" cy="260349"/>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400" b="0" i="0" kern="1200">
                <a:solidFill>
                  <a:schemeClr val="tx1"/>
                </a:solidFill>
                <a:latin typeface="Clarendon Text Pro" panose="02040602050403020204" pitchFamily="18" charset="77"/>
                <a:ea typeface="Palatino" pitchFamily="2" charset="77"/>
                <a:cs typeface="+mj-cs"/>
              </a:defRPr>
            </a:lvl1pPr>
          </a:lstStyle>
          <a:p>
            <a:r>
              <a:rPr lang="en-US" sz="1800" b="1" i="0" dirty="0">
                <a:solidFill>
                  <a:schemeClr val="tx1"/>
                </a:solidFill>
                <a:effectLst>
                  <a:outerShdw blurRad="50800" dist="38100" dir="5400000" algn="t" rotWithShape="0">
                    <a:prstClr val="black">
                      <a:alpha val="40000"/>
                    </a:prstClr>
                  </a:outerShdw>
                </a:effectLst>
                <a:latin typeface="Clarendon Text Pro" panose="02040602050403020204" pitchFamily="18" charset="77"/>
              </a:rPr>
              <a:t>FOR</a:t>
            </a:r>
          </a:p>
        </p:txBody>
      </p:sp>
      <p:sp>
        <p:nvSpPr>
          <p:cNvPr id="9" name="Title 1">
            <a:extLst>
              <a:ext uri="{FF2B5EF4-FFF2-40B4-BE49-F238E27FC236}">
                <a16:creationId xmlns:a16="http://schemas.microsoft.com/office/drawing/2014/main" id="{A979F9F9-0CDB-6A14-3B8D-E9C99FF3B1E2}"/>
              </a:ext>
            </a:extLst>
          </p:cNvPr>
          <p:cNvSpPr txBox="1">
            <a:spLocks/>
          </p:cNvSpPr>
          <p:nvPr/>
        </p:nvSpPr>
        <p:spPr>
          <a:xfrm>
            <a:off x="838200" y="1521795"/>
            <a:ext cx="1844675"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	ALL</a:t>
            </a:r>
          </a:p>
        </p:txBody>
      </p:sp>
      <p:sp>
        <p:nvSpPr>
          <p:cNvPr id="11" name="TextBox 10">
            <a:extLst>
              <a:ext uri="{FF2B5EF4-FFF2-40B4-BE49-F238E27FC236}">
                <a16:creationId xmlns:a16="http://schemas.microsoft.com/office/drawing/2014/main" id="{E6894FDB-496C-C9AB-261F-B5E854712847}"/>
              </a:ext>
            </a:extLst>
          </p:cNvPr>
          <p:cNvSpPr txBox="1"/>
          <p:nvPr/>
        </p:nvSpPr>
        <p:spPr>
          <a:xfrm>
            <a:off x="381000" y="2552700"/>
            <a:ext cx="11430000" cy="3731791"/>
          </a:xfrm>
          <a:prstGeom prst="rect">
            <a:avLst/>
          </a:prstGeom>
          <a:noFill/>
        </p:spPr>
        <p:txBody>
          <a:bodyPr wrap="square" lIns="0" tIns="0" rIns="0" bIns="0" numCol="2" spcCol="274320" rtlCol="0">
            <a:spAutoFit/>
          </a:bodyPr>
          <a:lstStyle/>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Title IX of the Education Amendments Act of 1972 (Title IX) prohibits discrimination on the basis of sex – including pregnancy or parental status - in educational programs and activities that receive Federal financial assistance. The law also prohibits individuals from exclusion from such programs or activities, or from denial of benefits from such programs or activities based on sex. This prohibition applies to a wide array of public and private schools at the K-12 grade levels, as well as colleges and universities which receive federal funding. A school that is controlled by a religious organization is exempt from Title IX when the law’s requirements would conflict with the organization’s religious tenets. The law requires federally funded education institutions or programs to disseminate Title IX information widely, including the name, address, and telephone number (or other contact information) of the designated Title IX Coordinator.</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Program information is available in languages other than English. Persons with disabilities who require alternative means of communication (e.g., braille, large print, audiotape, American Sign Language) should contact the responsible State or local Agency that administers the program or contact USDA through the Federal Telecommunications Relay Service at 711 (voice and TTY).</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Prior to filing a Title IX complaint with USDA against an institution, a potential complainant may want to find out about the institution’s grievance process and use that process to have the complaint resolved. However, a complainant is not required by law to use the institutional grievance process before filing a complaint with the Office of the Assistant Secretary for Civil Rights (OASCR). If a complainant uses an institutional grievance process and chooses to file the complaint with OASCR, the complaint must be filed with OASCR within 60 days after completion of the institutional grievance process.</a:t>
            </a:r>
          </a:p>
          <a:p>
            <a:pPr>
              <a:spcBef>
                <a:spcPts val="900"/>
              </a:spcBef>
            </a:pP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To file a USDA program discrimination complaint, a complainant should complete Form AD-3027, USDA Program Discrimination Complaint Form, which can be obtained online at </a:t>
            </a:r>
            <a:r>
              <a:rPr lang="en-US" sz="1000" u="sng" kern="1200" dirty="0">
                <a:solidFill>
                  <a:schemeClr val="tx1"/>
                </a:solidFill>
                <a:effectLst/>
                <a:latin typeface="Arial" panose="020B0604020202020204" pitchFamily="34" charset="0"/>
                <a:ea typeface="+mn-ea"/>
                <a:cs typeface="Arial" panose="020B0604020202020204" pitchFamily="34" charset="0"/>
                <a:hlinkClick r:id="rId3"/>
              </a:rPr>
              <a:t>AD-3027</a:t>
            </a:r>
            <a:r>
              <a:rPr lang="en-US" sz="1000" kern="1200" dirty="0">
                <a:solidFill>
                  <a:schemeClr val="tx1"/>
                </a:solidFill>
                <a:effectLst/>
                <a:latin typeface="Arial" panose="020B0604020202020204" pitchFamily="34" charset="0"/>
                <a:ea typeface="+mn-ea"/>
                <a:cs typeface="Arial" panose="020B0604020202020204" pitchFamily="34" charset="0"/>
              </a:rPr>
              <a:t> (PDF, 351 KB); from any USDA office; by calling (866) 632-9992; or by writing a letter addressed to the USDA office listed below.</a:t>
            </a: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The letter must contain the complainant’s name, address, telephone number, and a written description of the alleged discriminatory action in sufficient detail to inform OASCR about the nature and date of an alleged civil rights violation. The completed AD-3027 form or letter must be submitted to USDA via:</a:t>
            </a:r>
            <a:r>
              <a:rPr lang="en-US" sz="1000" dirty="0">
                <a:effectLst/>
                <a:latin typeface="Arial" panose="020B0604020202020204" pitchFamily="34" charset="0"/>
                <a:cs typeface="Arial" panose="020B0604020202020204" pitchFamily="34" charset="0"/>
              </a:rPr>
              <a:t> </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00" kern="1200" dirty="0">
                <a:solidFill>
                  <a:schemeClr val="tx1"/>
                </a:solidFill>
                <a:effectLst/>
                <a:latin typeface="Arial" panose="020B0604020202020204" pitchFamily="34" charset="0"/>
                <a:ea typeface="+mn-ea"/>
                <a:cs typeface="Arial" panose="020B0604020202020204" pitchFamily="34" charset="0"/>
              </a:rPr>
              <a:t>mail:</a:t>
            </a:r>
          </a:p>
          <a:p>
            <a:pPr>
              <a:spcBef>
                <a:spcPts val="0"/>
              </a:spcBef>
            </a:pPr>
            <a:r>
              <a:rPr lang="en-US" sz="1050" kern="1200" dirty="0">
                <a:solidFill>
                  <a:schemeClr val="tx1"/>
                </a:solidFill>
                <a:effectLst/>
                <a:latin typeface="Arial" panose="020B0604020202020204" pitchFamily="34" charset="0"/>
                <a:ea typeface="+mn-ea"/>
                <a:cs typeface="Arial" panose="020B0604020202020204" pitchFamily="34" charset="0"/>
              </a:rPr>
              <a:t>U.S. Department of Agriculture</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Office of the Assistant Secretary for Civil Rights</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1400 Independence Avenue, SW</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Washington, D.C. 20250-9410; or</a:t>
            </a:r>
            <a:br>
              <a:rPr lang="en-US" sz="1050" kern="1200" dirty="0">
                <a:solidFill>
                  <a:schemeClr val="tx1"/>
                </a:solidFill>
                <a:effectLst/>
                <a:latin typeface="Arial" panose="020B0604020202020204" pitchFamily="34" charset="0"/>
                <a:ea typeface="+mn-ea"/>
                <a:cs typeface="Arial" panose="020B0604020202020204" pitchFamily="34" charset="0"/>
              </a:rPr>
            </a:br>
            <a:r>
              <a:rPr lang="en-US" sz="1050" kern="1200" dirty="0">
                <a:solidFill>
                  <a:schemeClr val="tx1"/>
                </a:solidFill>
                <a:effectLst/>
                <a:latin typeface="Arial" panose="020B0604020202020204" pitchFamily="34" charset="0"/>
                <a:ea typeface="+mn-ea"/>
                <a:cs typeface="Arial" panose="020B0604020202020204" pitchFamily="34" charset="0"/>
              </a:rPr>
              <a:t>email: </a:t>
            </a:r>
            <a:r>
              <a:rPr lang="en-US" sz="1050" u="sng" kern="1200" dirty="0">
                <a:solidFill>
                  <a:schemeClr val="tx1"/>
                </a:solidFill>
                <a:effectLst/>
                <a:latin typeface="Arial" panose="020B0604020202020204" pitchFamily="34" charset="0"/>
                <a:ea typeface="+mn-ea"/>
                <a:cs typeface="Arial" panose="020B0604020202020204" pitchFamily="34" charset="0"/>
                <a:hlinkClick r:id="rId4"/>
              </a:rPr>
              <a:t>program.intake@usda.gov</a:t>
            </a:r>
            <a:endParaRPr lang="en-US" sz="1050" kern="1200" dirty="0">
              <a:solidFill>
                <a:schemeClr val="tx1"/>
              </a:solidFill>
              <a:effectLst/>
              <a:latin typeface="Arial" panose="020B0604020202020204" pitchFamily="34" charset="0"/>
              <a:ea typeface="+mn-ea"/>
              <a:cs typeface="Arial" panose="020B0604020202020204" pitchFamily="34" charset="0"/>
            </a:endParaRPr>
          </a:p>
          <a:p>
            <a:pPr>
              <a:spcBef>
                <a:spcPts val="900"/>
              </a:spcBef>
            </a:pPr>
            <a:r>
              <a:rPr lang="en-US" sz="1050" kern="1200" dirty="0">
                <a:solidFill>
                  <a:schemeClr val="tx1"/>
                </a:solidFill>
                <a:effectLst/>
                <a:latin typeface="Arial" panose="020B0604020202020204" pitchFamily="34" charset="0"/>
                <a:ea typeface="+mn-ea"/>
                <a:cs typeface="Arial" panose="020B0604020202020204" pitchFamily="34" charset="0"/>
              </a:rPr>
              <a:t>This institution is an equal opportunity provider.</a:t>
            </a:r>
            <a:r>
              <a:rPr lang="en-US" sz="1050" dirty="0">
                <a:effectLst/>
                <a:latin typeface="Arial" panose="020B0604020202020204" pitchFamily="34" charset="0"/>
                <a:cs typeface="Arial" panose="020B0604020202020204" pitchFamily="34" charset="0"/>
              </a:rPr>
              <a:t> </a:t>
            </a:r>
            <a:endParaRPr lang="en-US" sz="1050" dirty="0">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9CE9A44F-0209-472C-CC98-65BB03A6F66B}"/>
              </a:ext>
            </a:extLst>
          </p:cNvPr>
          <p:cNvSpPr txBox="1"/>
          <p:nvPr/>
        </p:nvSpPr>
        <p:spPr>
          <a:xfrm>
            <a:off x="381000" y="6383179"/>
            <a:ext cx="11430000" cy="246221"/>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a:t>
            </a:r>
          </a:p>
          <a:p>
            <a:pPr marL="0" marR="0" lvl="0" indent="0" algn="l" defTabSz="914400" rtl="0" eaLnBrk="1" fontAlgn="auto" latinLnBrk="0" hangingPunct="1">
              <a:lnSpc>
                <a:spcPct val="100000"/>
              </a:lnSpc>
              <a:spcBef>
                <a:spcPts val="0"/>
              </a:spcBef>
              <a:spcAft>
                <a:spcPts val="0"/>
              </a:spcAft>
              <a:buClrTx/>
              <a:buSzTx/>
              <a:buFontTx/>
              <a:buNone/>
              <a:tabLst>
                <a:tab pos="10512425" algn="r"/>
              </a:tabLst>
              <a:defRPr/>
            </a:pPr>
            <a:r>
              <a:rPr lang="en-US" sz="800" dirty="0">
                <a:latin typeface="Arial" panose="020B0604020202020204" pitchFamily="34" charset="0"/>
                <a:cs typeface="Arial" panose="020B0604020202020204" pitchFamily="34" charset="0"/>
              </a:rPr>
              <a:t>Learn more at </a:t>
            </a:r>
            <a:r>
              <a:rPr lang="en-US" sz="800" dirty="0" err="1">
                <a:latin typeface="Arial" panose="020B0604020202020204" pitchFamily="34" charset="0"/>
                <a:cs typeface="Arial" panose="020B0604020202020204" pitchFamily="34" charset="0"/>
                <a:hlinkClick r:id="rId5"/>
              </a:rPr>
              <a:t>extension.sdstate.edu</a:t>
            </a:r>
            <a:r>
              <a:rPr lang="en-US" sz="800" dirty="0">
                <a:latin typeface="Arial" panose="020B0604020202020204" pitchFamily="34" charset="0"/>
                <a:cs typeface="Arial" panose="020B0604020202020204" pitchFamily="34" charset="0"/>
              </a:rPr>
              <a:t>.	© 2025, South Dakota Board of Regents</a:t>
            </a:r>
          </a:p>
        </p:txBody>
      </p:sp>
      <p:sp>
        <p:nvSpPr>
          <p:cNvPr id="3" name="Title 1">
            <a:extLst>
              <a:ext uri="{FF2B5EF4-FFF2-40B4-BE49-F238E27FC236}">
                <a16:creationId xmlns:a16="http://schemas.microsoft.com/office/drawing/2014/main" id="{910485A4-B2A7-77F0-2E9A-72B65CAA8F5D}"/>
              </a:ext>
            </a:extLst>
          </p:cNvPr>
          <p:cNvSpPr txBox="1">
            <a:spLocks/>
          </p:cNvSpPr>
          <p:nvPr/>
        </p:nvSpPr>
        <p:spPr>
          <a:xfrm>
            <a:off x="838200" y="988870"/>
            <a:ext cx="2748280" cy="374633"/>
          </a:xfrm>
          <a:prstGeom prst="rect">
            <a:avLst/>
          </a:prstGeom>
        </p:spPr>
        <p:txBody>
          <a:bodyPr vert="horz" lIns="91440" tIns="45720" rIns="91440" bIns="45720" rtlCol="0" anchor="ctr">
            <a:noAutofit/>
          </a:bodyPr>
          <a:lstStyle>
            <a:lvl1pPr marL="0" indent="0" algn="l" defTabSz="914400" rtl="0" eaLnBrk="1" latinLnBrk="0" hangingPunct="1">
              <a:lnSpc>
                <a:spcPts val="2880"/>
              </a:lnSpc>
              <a:spcBef>
                <a:spcPct val="0"/>
              </a:spcBef>
              <a:buNone/>
              <a:tabLst>
                <a:tab pos="679450" algn="l"/>
              </a:tabLst>
              <a:defRPr sz="3200" b="1" i="0" kern="1200">
                <a:solidFill>
                  <a:schemeClr val="bg1"/>
                </a:solidFill>
                <a:latin typeface="Clarendon Text Pro" panose="02040602050403020204" pitchFamily="18" charset="77"/>
                <a:ea typeface="Palatino" pitchFamily="2" charset="77"/>
                <a:cs typeface="+mj-cs"/>
              </a:defRPr>
            </a:lvl1pPr>
          </a:lstStyle>
          <a:p>
            <a:pPr marL="0" indent="0">
              <a:tabLst>
                <a:tab pos="628650" algn="l"/>
              </a:tabLst>
            </a:pPr>
            <a:r>
              <a:rPr lang="en-US" dirty="0">
                <a:solidFill>
                  <a:schemeClr val="tx1"/>
                </a:solidFill>
                <a:effectLst>
                  <a:outerShdw blurRad="50800" dist="38100" dir="5400000" algn="t" rotWithShape="0">
                    <a:prstClr val="black">
                      <a:alpha val="40000"/>
                    </a:prstClr>
                  </a:outerShdw>
                </a:effectLst>
              </a:rPr>
              <a:t>AND</a:t>
            </a:r>
          </a:p>
          <a:p>
            <a:pPr marL="0" indent="0">
              <a:tabLst>
                <a:tab pos="628650" algn="l"/>
              </a:tabLst>
            </a:pPr>
            <a:r>
              <a:rPr lang="en-US" dirty="0">
                <a:solidFill>
                  <a:schemeClr val="tx1"/>
                </a:solidFill>
                <a:effectLst>
                  <a:outerShdw blurRad="50800" dist="38100" dir="5400000" algn="t" rotWithShape="0">
                    <a:prstClr val="black">
                      <a:alpha val="40000"/>
                    </a:prstClr>
                  </a:outerShdw>
                </a:effectLst>
              </a:rPr>
              <a:t>JUSTICE</a:t>
            </a:r>
          </a:p>
        </p:txBody>
      </p:sp>
    </p:spTree>
    <p:extLst>
      <p:ext uri="{BB962C8B-B14F-4D97-AF65-F5344CB8AC3E}">
        <p14:creationId xmlns:p14="http://schemas.microsoft.com/office/powerpoint/2010/main" val="3767835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One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10515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22544667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Bar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1FE012-518A-1225-9175-74B12CA238B9}"/>
              </a:ext>
            </a:extLst>
          </p:cNvPr>
          <p:cNvSpPr/>
          <p:nvPr/>
        </p:nvSpPr>
        <p:spPr>
          <a:xfrm>
            <a:off x="-106393" y="-90418"/>
            <a:ext cx="12404785" cy="1803422"/>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3A0"/>
              </a:solidFill>
            </a:endParaRPr>
          </a:p>
        </p:txBody>
      </p:sp>
      <p:sp>
        <p:nvSpPr>
          <p:cNvPr id="2" name="Title 1">
            <a:extLst>
              <a:ext uri="{FF2B5EF4-FFF2-40B4-BE49-F238E27FC236}">
                <a16:creationId xmlns:a16="http://schemas.microsoft.com/office/drawing/2014/main" id="{F5AC63D9-69EB-1F30-3CF8-677E45F5A595}"/>
              </a:ext>
            </a:extLst>
          </p:cNvPr>
          <p:cNvSpPr>
            <a:spLocks noGrp="1"/>
          </p:cNvSpPr>
          <p:nvPr>
            <p:ph type="title"/>
          </p:nvPr>
        </p:nvSpPr>
        <p:spPr>
          <a:xfrm>
            <a:off x="838200" y="126195"/>
            <a:ext cx="10515600" cy="1325563"/>
          </a:xfrm>
        </p:spPr>
        <p:txBody>
          <a:bodyPr/>
          <a:lstStyle>
            <a:lvl1pPr>
              <a:defRPr b="1">
                <a:solidFill>
                  <a:schemeClr val="bg1"/>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744569BC-411B-7664-8294-3F814B94BA90}"/>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3D07F808-54DC-A2CB-4F5A-619524861037}"/>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a:extLst>
              <a:ext uri="{FF2B5EF4-FFF2-40B4-BE49-F238E27FC236}">
                <a16:creationId xmlns:a16="http://schemas.microsoft.com/office/drawing/2014/main" id="{FD4A8752-9B4E-51B6-A941-AF71A6B2CC29}"/>
              </a:ext>
            </a:extLst>
          </p:cNvPr>
          <p:cNvPicPr>
            <a:picLocks noChangeAspect="1"/>
          </p:cNvPicPr>
          <p:nvPr/>
        </p:nvPicPr>
        <p:blipFill>
          <a:blip r:embed="rId2"/>
          <a:srcRect/>
          <a:stretch/>
        </p:blipFill>
        <p:spPr>
          <a:xfrm>
            <a:off x="340659" y="6210898"/>
            <a:ext cx="3813048" cy="520907"/>
          </a:xfrm>
          <a:prstGeom prst="rect">
            <a:avLst/>
          </a:prstGeom>
        </p:spPr>
      </p:pic>
      <p:sp>
        <p:nvSpPr>
          <p:cNvPr id="6" name="TextBox 5">
            <a:extLst>
              <a:ext uri="{FF2B5EF4-FFF2-40B4-BE49-F238E27FC236}">
                <a16:creationId xmlns:a16="http://schemas.microsoft.com/office/drawing/2014/main" id="{A05B2524-F0F1-8B74-88AA-1697C08EB15D}"/>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835153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One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4BDE33E-8D82-A29D-075E-A3FAE86F3D7F}"/>
              </a:ext>
            </a:extLst>
          </p:cNvPr>
          <p:cNvSpPr>
            <a:spLocks noGrp="1"/>
          </p:cNvSpPr>
          <p:nvPr>
            <p:ph idx="1"/>
          </p:nvPr>
        </p:nvSpPr>
        <p:spPr>
          <a:xfrm>
            <a:off x="838200" y="1825625"/>
            <a:ext cx="10515600" cy="3877410"/>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88618914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Lin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AB84A89-AE70-B4B9-746E-1A12FF0B4ED0}"/>
              </a:ext>
            </a:extLst>
          </p:cNvPr>
          <p:cNvSpPr/>
          <p:nvPr/>
        </p:nvSpPr>
        <p:spPr>
          <a:xfrm>
            <a:off x="0" y="5957047"/>
            <a:ext cx="12192000" cy="900953"/>
          </a:xfrm>
          <a:prstGeom prst="rect">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A8132E-7F1F-D78C-0B74-8ACA1350708D}"/>
              </a:ext>
            </a:extLst>
          </p:cNvPr>
          <p:cNvSpPr>
            <a:spLocks noGrp="1"/>
          </p:cNvSpPr>
          <p:nvPr>
            <p:ph type="title"/>
          </p:nvPr>
        </p:nvSpPr>
        <p:spPr>
          <a:xfrm>
            <a:off x="838200" y="365126"/>
            <a:ext cx="10515600" cy="1087156"/>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pic>
        <p:nvPicPr>
          <p:cNvPr id="8" name="Picture 7" descr="Text&#10;&#10;Description automatically generated">
            <a:extLst>
              <a:ext uri="{FF2B5EF4-FFF2-40B4-BE49-F238E27FC236}">
                <a16:creationId xmlns:a16="http://schemas.microsoft.com/office/drawing/2014/main" id="{81C75C61-6701-0DF8-E892-8F07AE33455F}"/>
              </a:ext>
            </a:extLst>
          </p:cNvPr>
          <p:cNvPicPr>
            <a:picLocks noChangeAspect="1"/>
          </p:cNvPicPr>
          <p:nvPr/>
        </p:nvPicPr>
        <p:blipFill>
          <a:blip r:embed="rId2"/>
          <a:stretch>
            <a:fillRect/>
          </a:stretch>
        </p:blipFill>
        <p:spPr>
          <a:xfrm>
            <a:off x="306918" y="6188292"/>
            <a:ext cx="3801619" cy="523577"/>
          </a:xfrm>
          <a:prstGeom prst="rect">
            <a:avLst/>
          </a:prstGeom>
        </p:spPr>
      </p:pic>
      <p:sp>
        <p:nvSpPr>
          <p:cNvPr id="10" name="TextBox 9">
            <a:extLst>
              <a:ext uri="{FF2B5EF4-FFF2-40B4-BE49-F238E27FC236}">
                <a16:creationId xmlns:a16="http://schemas.microsoft.com/office/drawing/2014/main" id="{42DD2316-71B4-2C10-A69F-9965ADE5F4B4}"/>
              </a:ext>
            </a:extLst>
          </p:cNvPr>
          <p:cNvSpPr txBox="1"/>
          <p:nvPr/>
        </p:nvSpPr>
        <p:spPr>
          <a:xfrm>
            <a:off x="11230659" y="6357767"/>
            <a:ext cx="634129" cy="246221"/>
          </a:xfrm>
          <a:prstGeom prst="rect">
            <a:avLst/>
          </a:prstGeom>
          <a:noFill/>
        </p:spPr>
        <p:txBody>
          <a:bodyPr wrap="square" rtlCol="0">
            <a:spAutoFit/>
          </a:bodyPr>
          <a:lstStyle/>
          <a:p>
            <a:pPr algn="r"/>
            <a:fld id="{79F1F932-4DB6-6049-B118-0EF4D083457E}" type="slidenum">
              <a:rPr lang="en-US" sz="1000" b="0" i="0" smtClean="0">
                <a:solidFill>
                  <a:schemeClr val="bg1"/>
                </a:solidFill>
                <a:effectLst/>
                <a:latin typeface="Arial" panose="020B0604020202020204" pitchFamily="34" charset="0"/>
                <a:ea typeface="Noto Sans" panose="020B0502040504020204" pitchFamily="34" charset="0"/>
                <a:cs typeface="Arial" panose="020B0604020202020204" pitchFamily="34" charset="0"/>
              </a:rPr>
              <a:t>‹#›</a:t>
            </a:fld>
            <a:endParaRPr lang="en-US" sz="1000" b="0" i="0" dirty="0">
              <a:solidFill>
                <a:schemeClr val="bg1"/>
              </a:solidFill>
              <a:effectLst/>
              <a:latin typeface="Arial" panose="020B0604020202020204" pitchFamily="34" charset="0"/>
              <a:ea typeface="Noto Sans" panose="020B0502040504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4AA2C206-7CAC-7385-88F0-BDDDF6782C01}"/>
              </a:ext>
            </a:extLst>
          </p:cNvPr>
          <p:cNvCxnSpPr/>
          <p:nvPr/>
        </p:nvCxnSpPr>
        <p:spPr>
          <a:xfrm>
            <a:off x="0" y="1452282"/>
            <a:ext cx="12192000"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2">
            <a:extLst>
              <a:ext uri="{FF2B5EF4-FFF2-40B4-BE49-F238E27FC236}">
                <a16:creationId xmlns:a16="http://schemas.microsoft.com/office/drawing/2014/main" id="{2E1F32A6-0CD7-944B-DCDB-6AD591FDB5ED}"/>
              </a:ext>
            </a:extLst>
          </p:cNvPr>
          <p:cNvSpPr>
            <a:spLocks noGrp="1"/>
          </p:cNvSpPr>
          <p:nvPr>
            <p:ph sz="half" idx="1"/>
          </p:nvPr>
        </p:nvSpPr>
        <p:spPr>
          <a:xfrm>
            <a:off x="838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3">
            <a:extLst>
              <a:ext uri="{FF2B5EF4-FFF2-40B4-BE49-F238E27FC236}">
                <a16:creationId xmlns:a16="http://schemas.microsoft.com/office/drawing/2014/main" id="{0A8DE8B2-7F8E-67A5-CD92-5B23F43BAD4C}"/>
              </a:ext>
            </a:extLst>
          </p:cNvPr>
          <p:cNvSpPr>
            <a:spLocks noGrp="1"/>
          </p:cNvSpPr>
          <p:nvPr>
            <p:ph sz="half" idx="2"/>
          </p:nvPr>
        </p:nvSpPr>
        <p:spPr>
          <a:xfrm>
            <a:off x="6172200" y="1966585"/>
            <a:ext cx="5181600" cy="3882124"/>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173327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One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4" name="Content Placeholder 3">
            <a:extLst>
              <a:ext uri="{FF2B5EF4-FFF2-40B4-BE49-F238E27FC236}">
                <a16:creationId xmlns:a16="http://schemas.microsoft.com/office/drawing/2014/main" id="{52573394-94A9-F18E-4E7F-0BDD50F141BD}"/>
              </a:ext>
            </a:extLst>
          </p:cNvPr>
          <p:cNvSpPr>
            <a:spLocks noGrp="1"/>
          </p:cNvSpPr>
          <p:nvPr>
            <p:ph sz="quarter" idx="10"/>
          </p:nvPr>
        </p:nvSpPr>
        <p:spPr>
          <a:xfrm>
            <a:off x="847725" y="2474913"/>
            <a:ext cx="9132888" cy="34686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1FD6FBD4-501B-FD91-2DD4-1F2CEF94A8DA}"/>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1257172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Line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33F7D-8824-632B-399E-8DE76DB07728}"/>
              </a:ext>
            </a:extLst>
          </p:cNvPr>
          <p:cNvSpPr>
            <a:spLocks noGrp="1"/>
          </p:cNvSpPr>
          <p:nvPr>
            <p:ph type="title"/>
          </p:nvPr>
        </p:nvSpPr>
        <p:spPr>
          <a:xfrm>
            <a:off x="838200" y="962249"/>
            <a:ext cx="9132518" cy="1325563"/>
          </a:xfrm>
        </p:spPr>
        <p:txBody>
          <a:bodyPr/>
          <a:lstStyle>
            <a:lvl1pPr>
              <a:defRPr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cxnSp>
        <p:nvCxnSpPr>
          <p:cNvPr id="11" name="Straight Connector 10">
            <a:extLst>
              <a:ext uri="{FF2B5EF4-FFF2-40B4-BE49-F238E27FC236}">
                <a16:creationId xmlns:a16="http://schemas.microsoft.com/office/drawing/2014/main" id="{FC1D7FCC-AB27-A311-98FC-948636DA3A11}"/>
              </a:ext>
            </a:extLst>
          </p:cNvPr>
          <p:cNvCxnSpPr/>
          <p:nvPr/>
        </p:nvCxnSpPr>
        <p:spPr>
          <a:xfrm>
            <a:off x="0" y="773718"/>
            <a:ext cx="9970718" cy="0"/>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ABB95B87-22D5-437A-E091-4134FCBAC3C8}"/>
              </a:ext>
            </a:extLst>
          </p:cNvPr>
          <p:cNvPicPr>
            <a:picLocks noChangeAspect="1"/>
          </p:cNvPicPr>
          <p:nvPr/>
        </p:nvPicPr>
        <p:blipFill>
          <a:blip r:embed="rId2"/>
          <a:stretch>
            <a:fillRect/>
          </a:stretch>
        </p:blipFill>
        <p:spPr>
          <a:xfrm>
            <a:off x="10165229" y="291938"/>
            <a:ext cx="1630812" cy="1052803"/>
          </a:xfrm>
          <a:prstGeom prst="rect">
            <a:avLst/>
          </a:prstGeom>
        </p:spPr>
      </p:pic>
      <p:cxnSp>
        <p:nvCxnSpPr>
          <p:cNvPr id="13" name="Straight Connector 12">
            <a:extLst>
              <a:ext uri="{FF2B5EF4-FFF2-40B4-BE49-F238E27FC236}">
                <a16:creationId xmlns:a16="http://schemas.microsoft.com/office/drawing/2014/main" id="{597EED5E-300B-52FE-66DB-2F07BAD4A8C4}"/>
              </a:ext>
            </a:extLst>
          </p:cNvPr>
          <p:cNvCxnSpPr>
            <a:cxnSpLocks/>
          </p:cNvCxnSpPr>
          <p:nvPr/>
        </p:nvCxnSpPr>
        <p:spPr>
          <a:xfrm flipV="1">
            <a:off x="11081359" y="1740310"/>
            <a:ext cx="0" cy="4184501"/>
          </a:xfrm>
          <a:prstGeom prst="line">
            <a:avLst/>
          </a:prstGeom>
          <a:ln>
            <a:solidFill>
              <a:srgbClr val="0033A0"/>
            </a:solidFill>
          </a:ln>
        </p:spPr>
        <p:style>
          <a:lnRef idx="3">
            <a:schemeClr val="dk1"/>
          </a:lnRef>
          <a:fillRef idx="0">
            <a:schemeClr val="dk1"/>
          </a:fillRef>
          <a:effectRef idx="2">
            <a:schemeClr val="dk1"/>
          </a:effectRef>
          <a:fontRef idx="minor">
            <a:schemeClr val="tx1"/>
          </a:fontRef>
        </p:style>
      </p:cxnSp>
      <p:sp>
        <p:nvSpPr>
          <p:cNvPr id="3" name="Content Placeholder 2">
            <a:extLst>
              <a:ext uri="{FF2B5EF4-FFF2-40B4-BE49-F238E27FC236}">
                <a16:creationId xmlns:a16="http://schemas.microsoft.com/office/drawing/2014/main" id="{99DDA65A-25A0-676F-174C-9B75CB4986AB}"/>
              </a:ext>
            </a:extLst>
          </p:cNvPr>
          <p:cNvSpPr>
            <a:spLocks noGrp="1"/>
          </p:cNvSpPr>
          <p:nvPr>
            <p:ph sz="half" idx="1"/>
          </p:nvPr>
        </p:nvSpPr>
        <p:spPr>
          <a:xfrm>
            <a:off x="838200" y="2497873"/>
            <a:ext cx="4297680"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10C4DBB-8293-CDA6-112D-D25C7F0ACD4E}"/>
              </a:ext>
            </a:extLst>
          </p:cNvPr>
          <p:cNvSpPr>
            <a:spLocks noGrp="1"/>
          </p:cNvSpPr>
          <p:nvPr>
            <p:ph sz="half" idx="2"/>
          </p:nvPr>
        </p:nvSpPr>
        <p:spPr>
          <a:xfrm>
            <a:off x="5720576" y="2497873"/>
            <a:ext cx="4293219" cy="3635298"/>
          </a:xfrm>
        </p:spPr>
        <p:txBody>
          <a:bodyPr/>
          <a:lstStyle>
            <a:lvl1pPr>
              <a:defRPr>
                <a:latin typeface="Arial" panose="020B0604020202020204" pitchFamily="34" charset="0"/>
                <a:ea typeface="Noto Sans Med" panose="020B0602040504020204" pitchFamily="34" charset="0"/>
                <a:cs typeface="Arial" panose="020B0604020202020204" pitchFamily="34" charset="0"/>
              </a:defRPr>
            </a:lvl1pPr>
            <a:lvl2pPr>
              <a:defRPr>
                <a:latin typeface="Arial" panose="020B0604020202020204" pitchFamily="34" charset="0"/>
                <a:ea typeface="Noto Sans Med" panose="020B0602040504020204" pitchFamily="34" charset="0"/>
                <a:cs typeface="Arial" panose="020B0604020202020204" pitchFamily="34" charset="0"/>
              </a:defRPr>
            </a:lvl2pPr>
            <a:lvl3pPr>
              <a:defRPr>
                <a:latin typeface="Arial" panose="020B0604020202020204" pitchFamily="34" charset="0"/>
                <a:ea typeface="Noto Sans Med" panose="020B0602040504020204" pitchFamily="34" charset="0"/>
                <a:cs typeface="Arial" panose="020B0604020202020204" pitchFamily="34" charset="0"/>
              </a:defRPr>
            </a:lvl3pPr>
            <a:lvl4pPr>
              <a:defRPr>
                <a:latin typeface="Arial" panose="020B0604020202020204" pitchFamily="34" charset="0"/>
                <a:ea typeface="Noto Sans Med" panose="020B0602040504020204" pitchFamily="34" charset="0"/>
                <a:cs typeface="Arial" panose="020B0604020202020204" pitchFamily="34" charset="0"/>
              </a:defRPr>
            </a:lvl4pPr>
            <a:lvl5pPr>
              <a:defRPr>
                <a:latin typeface="Arial" panose="020B0604020202020204" pitchFamily="34" charset="0"/>
                <a:ea typeface="Noto Sans Med" panose="020B0602040504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AC1F258E-EA2C-C63D-F114-0A82A59FE8EE}"/>
              </a:ext>
            </a:extLst>
          </p:cNvPr>
          <p:cNvSpPr txBox="1"/>
          <p:nvPr/>
        </p:nvSpPr>
        <p:spPr>
          <a:xfrm>
            <a:off x="11217212" y="6407523"/>
            <a:ext cx="634129" cy="246221"/>
          </a:xfrm>
          <a:prstGeom prst="rect">
            <a:avLst/>
          </a:prstGeom>
          <a:noFill/>
        </p:spPr>
        <p:txBody>
          <a:bodyPr wrap="square" rtlCol="0">
            <a:spAutoFit/>
          </a:bodyPr>
          <a:lstStyle/>
          <a:p>
            <a:pPr algn="r"/>
            <a:fld id="{CE031D98-3373-A84B-9B5E-A75B1CC898E4}" type="slidenum">
              <a:rPr lang="en-US" sz="1000" b="1" i="0" smtClean="0">
                <a:solidFill>
                  <a:srgbClr val="0033A0"/>
                </a:solidFill>
                <a:effectLst/>
                <a:latin typeface="Arial" panose="020B0604020202020204" pitchFamily="34" charset="0"/>
                <a:ea typeface="Noto Sans" panose="020B0502040504020204" pitchFamily="34" charset="0"/>
                <a:cs typeface="Arial" panose="020B0604020202020204" pitchFamily="34" charset="0"/>
              </a:rPr>
              <a:t>‹#›</a:t>
            </a:fld>
            <a:endParaRPr lang="en-US" sz="1000" b="1" i="0" dirty="0">
              <a:solidFill>
                <a:srgbClr val="0033A0"/>
              </a:solidFill>
              <a:effectLst/>
              <a:latin typeface="Arial" panose="020B0604020202020204" pitchFamily="34" charset="0"/>
              <a:ea typeface="Noto Sans" panose="020B0502040504020204" pitchFamily="34" charset="0"/>
              <a:cs typeface="Arial" panose="020B0604020202020204" pitchFamily="34" charset="0"/>
            </a:endParaRPr>
          </a:p>
        </p:txBody>
      </p:sp>
    </p:spTree>
    <p:extLst>
      <p:ext uri="{BB962C8B-B14F-4D97-AF65-F5344CB8AC3E}">
        <p14:creationId xmlns:p14="http://schemas.microsoft.com/office/powerpoint/2010/main" val="3227003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Yello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EDB28-BE97-A7D3-57AD-42CE921597EA}"/>
              </a:ext>
            </a:extLst>
          </p:cNvPr>
          <p:cNvSpPr>
            <a:spLocks noGrp="1"/>
          </p:cNvSpPr>
          <p:nvPr>
            <p:ph type="ctrTitle"/>
          </p:nvPr>
        </p:nvSpPr>
        <p:spPr>
          <a:xfrm>
            <a:off x="474111" y="1426938"/>
            <a:ext cx="6736977" cy="2101289"/>
          </a:xfrm>
        </p:spPr>
        <p:txBody>
          <a:bodyPr anchor="ctr">
            <a:noAutofit/>
          </a:bodyPr>
          <a:lstStyle>
            <a:lvl1pPr algn="l">
              <a:defRPr sz="6600" b="1">
                <a:solidFill>
                  <a:srgbClr val="0033A0"/>
                </a:solidFill>
                <a:latin typeface="Palatino" pitchFamily="2" charset="77"/>
                <a:ea typeface="Palatino" pitchFamily="2" charset="77"/>
                <a:cs typeface="Noto Serif SemBd" panose="02020702060505020204" pitchFamily="18" charset="0"/>
              </a:defRPr>
            </a:lvl1pPr>
          </a:lstStyle>
          <a:p>
            <a:r>
              <a:rPr lang="en-US"/>
              <a:t>Click to edit Master title style</a:t>
            </a:r>
            <a:endParaRPr lang="en-US" dirty="0"/>
          </a:p>
        </p:txBody>
      </p:sp>
      <p:sp>
        <p:nvSpPr>
          <p:cNvPr id="4" name="Date Placeholder 3">
            <a:extLst>
              <a:ext uri="{FF2B5EF4-FFF2-40B4-BE49-F238E27FC236}">
                <a16:creationId xmlns:a16="http://schemas.microsoft.com/office/drawing/2014/main" id="{947C680B-A36E-F491-D854-CEBA4598F432}"/>
              </a:ext>
            </a:extLst>
          </p:cNvPr>
          <p:cNvSpPr>
            <a:spLocks noGrp="1"/>
          </p:cNvSpPr>
          <p:nvPr>
            <p:ph type="dt" sz="half" idx="10"/>
          </p:nvPr>
        </p:nvSpPr>
        <p:spPr/>
        <p:txBody>
          <a:bodyPr/>
          <a:lstStyle/>
          <a:p>
            <a:fld id="{40DBFB06-D1AB-A149-9120-0AF75E3AE9D9}" type="datetimeFigureOut">
              <a:rPr lang="en-US" smtClean="0"/>
              <a:t>10/2/25</a:t>
            </a:fld>
            <a:endParaRPr lang="en-US"/>
          </a:p>
        </p:txBody>
      </p:sp>
      <p:sp>
        <p:nvSpPr>
          <p:cNvPr id="8" name="Rectangle 7">
            <a:extLst>
              <a:ext uri="{FF2B5EF4-FFF2-40B4-BE49-F238E27FC236}">
                <a16:creationId xmlns:a16="http://schemas.microsoft.com/office/drawing/2014/main" id="{37D86063-A8E4-2C0D-5525-7851B244DB2E}"/>
              </a:ext>
            </a:extLst>
          </p:cNvPr>
          <p:cNvSpPr/>
          <p:nvPr/>
        </p:nvSpPr>
        <p:spPr>
          <a:xfrm>
            <a:off x="0" y="3747431"/>
            <a:ext cx="7534654" cy="3108501"/>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D100"/>
              </a:solidFill>
              <a:highlight>
                <a:srgbClr val="FFD100"/>
              </a:highlight>
            </a:endParaRPr>
          </a:p>
        </p:txBody>
      </p:sp>
      <p:sp>
        <p:nvSpPr>
          <p:cNvPr id="11" name="TextBox 10">
            <a:extLst>
              <a:ext uri="{FF2B5EF4-FFF2-40B4-BE49-F238E27FC236}">
                <a16:creationId xmlns:a16="http://schemas.microsoft.com/office/drawing/2014/main" id="{B046EBC3-7E83-C007-0BC1-7F3F534FE58C}"/>
              </a:ext>
            </a:extLst>
          </p:cNvPr>
          <p:cNvSpPr txBox="1"/>
          <p:nvPr/>
        </p:nvSpPr>
        <p:spPr>
          <a:xfrm>
            <a:off x="268941" y="6261675"/>
            <a:ext cx="7265713" cy="461665"/>
          </a:xfrm>
          <a:prstGeom prst="rect">
            <a:avLst/>
          </a:prstGeom>
          <a:noFill/>
        </p:spPr>
        <p:txBody>
          <a:bodyPr wrap="square" rtlCol="0">
            <a:spAutoFit/>
          </a:bodyPr>
          <a:lstStyle/>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SDSU Extension is an equal opportunity provider and employer in accordance with the nondiscrimination policies of South Dakota State University, the South Dakota Board of Regents and the United States Department of Agriculture. Learn more at </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extension.sdstate.edu</a:t>
            </a:r>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a:t>
            </a:r>
          </a:p>
          <a:p>
            <a:r>
              <a:rPr lang="en-US" sz="800" b="0" i="0" dirty="0">
                <a:solidFill>
                  <a:schemeClr val="tx1"/>
                </a:solidFill>
                <a:effectLst/>
                <a:latin typeface="Arial" panose="020B0604020202020204" pitchFamily="34" charset="0"/>
                <a:ea typeface="Noto Sans" panose="020B0502040504020204" pitchFamily="34" charset="0"/>
                <a:cs typeface="Arial" panose="020B0604020202020204" pitchFamily="34" charset="0"/>
              </a:rPr>
              <a:t>© 2025, South Dakota Board of Regents</a:t>
            </a:r>
          </a:p>
        </p:txBody>
      </p:sp>
      <p:pic>
        <p:nvPicPr>
          <p:cNvPr id="12" name="Picture 11" descr="Text&#10;&#10;Description automatically generated">
            <a:extLst>
              <a:ext uri="{FF2B5EF4-FFF2-40B4-BE49-F238E27FC236}">
                <a16:creationId xmlns:a16="http://schemas.microsoft.com/office/drawing/2014/main" id="{2CD84AAD-7893-7669-F67A-10536766F1AA}"/>
              </a:ext>
            </a:extLst>
          </p:cNvPr>
          <p:cNvPicPr>
            <a:picLocks noChangeAspect="1"/>
          </p:cNvPicPr>
          <p:nvPr/>
        </p:nvPicPr>
        <p:blipFill>
          <a:blip r:embed="rId3"/>
          <a:stretch>
            <a:fillRect/>
          </a:stretch>
        </p:blipFill>
        <p:spPr>
          <a:xfrm>
            <a:off x="398839" y="309534"/>
            <a:ext cx="4899671" cy="669354"/>
          </a:xfrm>
          <a:prstGeom prst="rect">
            <a:avLst/>
          </a:prstGeom>
        </p:spPr>
      </p:pic>
      <p:sp>
        <p:nvSpPr>
          <p:cNvPr id="3" name="Subtitle 2">
            <a:extLst>
              <a:ext uri="{FF2B5EF4-FFF2-40B4-BE49-F238E27FC236}">
                <a16:creationId xmlns:a16="http://schemas.microsoft.com/office/drawing/2014/main" id="{7A04BC40-94CD-E73D-AB89-C03D607D37BA}"/>
              </a:ext>
            </a:extLst>
          </p:cNvPr>
          <p:cNvSpPr>
            <a:spLocks noGrp="1"/>
          </p:cNvSpPr>
          <p:nvPr>
            <p:ph type="subTitle" idx="1"/>
          </p:nvPr>
        </p:nvSpPr>
        <p:spPr>
          <a:xfrm>
            <a:off x="468360" y="4195482"/>
            <a:ext cx="6742728" cy="1062318"/>
          </a:xfrm>
        </p:spPr>
        <p:txBody>
          <a:bodyPr>
            <a:normAutofit/>
          </a:bodyPr>
          <a:lstStyle>
            <a:lvl1pPr marL="0" indent="0" algn="l">
              <a:buNone/>
              <a:defRPr sz="2000">
                <a:solidFill>
                  <a:srgbClr val="0033A0"/>
                </a:solidFill>
                <a:latin typeface="Arial" panose="020B0604020202020204" pitchFamily="34" charset="0"/>
                <a:ea typeface="Noto Sans Med" panose="020B0602040504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Picture Placeholder 9">
            <a:extLst>
              <a:ext uri="{FF2B5EF4-FFF2-40B4-BE49-F238E27FC236}">
                <a16:creationId xmlns:a16="http://schemas.microsoft.com/office/drawing/2014/main" id="{2C465A10-4CB2-51A4-CF57-F45361009BF9}"/>
              </a:ext>
            </a:extLst>
          </p:cNvPr>
          <p:cNvSpPr>
            <a:spLocks noGrp="1"/>
          </p:cNvSpPr>
          <p:nvPr>
            <p:ph type="pic" sz="quarter" idx="13"/>
          </p:nvPr>
        </p:nvSpPr>
        <p:spPr>
          <a:xfrm>
            <a:off x="7534654" y="0"/>
            <a:ext cx="4657346" cy="6855932"/>
          </a:xfrm>
        </p:spPr>
        <p:txBody>
          <a:bodyPr/>
          <a:lstStyle/>
          <a:p>
            <a:r>
              <a:rPr lang="en-US"/>
              <a:t>Click icon to add picture</a:t>
            </a:r>
          </a:p>
        </p:txBody>
      </p:sp>
    </p:spTree>
    <p:extLst>
      <p:ext uri="{BB962C8B-B14F-4D97-AF65-F5344CB8AC3E}">
        <p14:creationId xmlns:p14="http://schemas.microsoft.com/office/powerpoint/2010/main" val="10922800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4A6D3E-9975-074B-8107-CD07F4DC9E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926AB1F-AB05-D256-A524-A97F02C60B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EAB4B4A-0003-89F2-4975-2FB19ECAFB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fld id="{40DBFB06-D1AB-A149-9120-0AF75E3AE9D9}" type="datetimeFigureOut">
              <a:rPr lang="en-US" smtClean="0"/>
              <a:t>10/2/25</a:t>
            </a:fld>
            <a:endParaRPr lang="en-US"/>
          </a:p>
        </p:txBody>
      </p:sp>
      <p:sp>
        <p:nvSpPr>
          <p:cNvPr id="5" name="Footer Placeholder 4">
            <a:extLst>
              <a:ext uri="{FF2B5EF4-FFF2-40B4-BE49-F238E27FC236}">
                <a16:creationId xmlns:a16="http://schemas.microsoft.com/office/drawing/2014/main" id="{92BD121F-CA80-CB3B-141E-217965515F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endParaRPr lang="en-US"/>
          </a:p>
        </p:txBody>
      </p:sp>
      <p:sp>
        <p:nvSpPr>
          <p:cNvPr id="6" name="Slide Number Placeholder 5">
            <a:extLst>
              <a:ext uri="{FF2B5EF4-FFF2-40B4-BE49-F238E27FC236}">
                <a16:creationId xmlns:a16="http://schemas.microsoft.com/office/drawing/2014/main" id="{1EB056E6-8DD7-9413-514E-9138D5AD19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70A0DA82-2DE2-DE45-82C0-20037DAFECE0}" type="slidenum">
              <a:rPr lang="en-US" smtClean="0"/>
              <a:t>‹#›</a:t>
            </a:fld>
            <a:endParaRPr lang="en-US"/>
          </a:p>
        </p:txBody>
      </p:sp>
    </p:spTree>
    <p:extLst>
      <p:ext uri="{BB962C8B-B14F-4D97-AF65-F5344CB8AC3E}">
        <p14:creationId xmlns:p14="http://schemas.microsoft.com/office/powerpoint/2010/main" val="364469600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7" r:id="rId20"/>
    <p:sldLayoutId id="2147483690" r:id="rId21"/>
    <p:sldLayoutId id="2147483691" r:id="rId22"/>
    <p:sldLayoutId id="2147483692" r:id="rId23"/>
    <p:sldLayoutId id="2147483693" r:id="rId24"/>
    <p:sldLayoutId id="2147483694" r:id="rId25"/>
    <p:sldLayoutId id="2147483695" r:id="rId26"/>
    <p:sldLayoutId id="2147483696" r:id="rId27"/>
  </p:sldLayoutIdLst>
  <p:txStyles>
    <p:titleStyle>
      <a:lvl1pPr algn="l" defTabSz="914400" rtl="0" eaLnBrk="1" latinLnBrk="0" hangingPunct="1">
        <a:lnSpc>
          <a:spcPct val="90000"/>
        </a:lnSpc>
        <a:spcBef>
          <a:spcPct val="0"/>
        </a:spcBef>
        <a:buNone/>
        <a:defRPr sz="4400" b="1" i="0" kern="1200">
          <a:solidFill>
            <a:schemeClr val="tx1"/>
          </a:solidFill>
          <a:latin typeface="Palatino" pitchFamily="2" charset="77"/>
          <a:ea typeface="Palatino" pitchFamily="2" charset="77"/>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40">
          <p15:clr>
            <a:srgbClr val="F26B43"/>
          </p15:clr>
        </p15:guide>
        <p15:guide id="4" pos="7440">
          <p15:clr>
            <a:srgbClr val="F26B43"/>
          </p15:clr>
        </p15:guide>
        <p15:guide id="5" orient="horz" pos="4176">
          <p15:clr>
            <a:srgbClr val="F26B43"/>
          </p15:clr>
        </p15:guide>
        <p15:guide id="6" pos="96">
          <p15:clr>
            <a:srgbClr val="F26B43"/>
          </p15:clr>
        </p15:guide>
        <p15:guide id="7" pos="7584">
          <p15:clr>
            <a:srgbClr val="F26B43"/>
          </p15:clr>
        </p15:guide>
        <p15:guide id="8" orient="horz" pos="160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18.jpg"/><Relationship Id="rId4" Type="http://schemas.openxmlformats.org/officeDocument/2006/relationships/image" Target="../media/image17.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video" Target="https://www.youtube.com/embed/3DxczxsoIrM?feature=oembed" TargetMode="External"/><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video" Target="https://www.youtube.com/embed/LkHdfVzNqg8?feature=oembed" TargetMode="External"/><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2C066E-38EA-09C0-DDDD-5D17538C43DA}"/>
              </a:ext>
            </a:extLst>
          </p:cNvPr>
          <p:cNvSpPr>
            <a:spLocks noGrp="1"/>
          </p:cNvSpPr>
          <p:nvPr>
            <p:ph type="ctrTitle"/>
          </p:nvPr>
        </p:nvSpPr>
        <p:spPr/>
        <p:txBody>
          <a:bodyPr/>
          <a:lstStyle/>
          <a:p>
            <a:r>
              <a:rPr lang="en-US" dirty="0"/>
              <a:t>Adopt-A-Cow: Dairy</a:t>
            </a:r>
          </a:p>
        </p:txBody>
      </p:sp>
      <p:sp>
        <p:nvSpPr>
          <p:cNvPr id="8" name="Subtitle 7">
            <a:extLst>
              <a:ext uri="{FF2B5EF4-FFF2-40B4-BE49-F238E27FC236}">
                <a16:creationId xmlns:a16="http://schemas.microsoft.com/office/drawing/2014/main" id="{40FF78B4-73B7-803E-84CA-D0222C8835CB}"/>
              </a:ext>
            </a:extLst>
          </p:cNvPr>
          <p:cNvSpPr>
            <a:spLocks noGrp="1"/>
          </p:cNvSpPr>
          <p:nvPr>
            <p:ph type="subTitle" idx="1"/>
          </p:nvPr>
        </p:nvSpPr>
        <p:spPr/>
        <p:txBody>
          <a:bodyPr>
            <a:normAutofit lnSpcReduction="10000"/>
          </a:bodyPr>
          <a:lstStyle/>
          <a:p>
            <a:r>
              <a:rPr lang="en-US" sz="3600" b="1" dirty="0">
                <a:latin typeface="Arial" panose="020B0604020202020204" pitchFamily="34" charset="0"/>
                <a:cs typeface="Arial" panose="020B0604020202020204" pitchFamily="34" charset="0"/>
              </a:rPr>
              <a:t>Lesson 2</a:t>
            </a:r>
          </a:p>
          <a:p>
            <a:r>
              <a:rPr lang="en-US" sz="3200" i="1" dirty="0">
                <a:latin typeface="Arial" panose="020B0604020202020204" pitchFamily="34" charset="0"/>
                <a:cs typeface="Arial" panose="020B0604020202020204" pitchFamily="34" charset="0"/>
              </a:rPr>
              <a:t>Who Am </a:t>
            </a:r>
            <a:r>
              <a:rPr lang="en-US" sz="3200" i="1" dirty="0"/>
              <a:t>I</a:t>
            </a:r>
            <a:r>
              <a:rPr lang="en-US" sz="3200" i="1" dirty="0">
                <a:latin typeface="Arial" panose="020B0604020202020204" pitchFamily="34" charset="0"/>
                <a:cs typeface="Arial" panose="020B0604020202020204" pitchFamily="34" charset="0"/>
              </a:rPr>
              <a:t>?</a:t>
            </a:r>
          </a:p>
        </p:txBody>
      </p:sp>
      <p:pic>
        <p:nvPicPr>
          <p:cNvPr id="3" name="Picture Placeholder 2">
            <a:extLst>
              <a:ext uri="{FF2B5EF4-FFF2-40B4-BE49-F238E27FC236}">
                <a16:creationId xmlns:a16="http://schemas.microsoft.com/office/drawing/2014/main" id="{DC2B1B41-143E-3AE1-76DF-9BEF4F48E0EA}"/>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18984" r="42854"/>
          <a:stretch>
            <a:fillRect/>
          </a:stretch>
        </p:blipFill>
        <p:spPr>
          <a:xfrm>
            <a:off x="7534654" y="0"/>
            <a:ext cx="4657346" cy="6858000"/>
          </a:xfrm>
        </p:spPr>
      </p:pic>
    </p:spTree>
    <p:extLst>
      <p:ext uri="{BB962C8B-B14F-4D97-AF65-F5344CB8AC3E}">
        <p14:creationId xmlns:p14="http://schemas.microsoft.com/office/powerpoint/2010/main" val="669750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noAutofit/>
          </a:bodyPr>
          <a:lstStyle/>
          <a:p>
            <a:r>
              <a:rPr lang="en-US" sz="4000" dirty="0"/>
              <a:t>Lesson 1 Review</a:t>
            </a:r>
          </a:p>
        </p:txBody>
      </p:sp>
      <p:pic>
        <p:nvPicPr>
          <p:cNvPr id="11" name="Content Placeholder 10" descr="milk">
            <a:extLst>
              <a:ext uri="{FF2B5EF4-FFF2-40B4-BE49-F238E27FC236}">
                <a16:creationId xmlns:a16="http://schemas.microsoft.com/office/drawing/2014/main" id="{1F3422B6-491E-8E99-AA63-80787A312528}"/>
              </a:ext>
            </a:extLst>
          </p:cNvPr>
          <p:cNvPicPr>
            <a:picLocks noGrp="1" noChangeAspect="1"/>
          </p:cNvPicPr>
          <p:nvPr>
            <p:ph idx="1"/>
          </p:nvPr>
        </p:nvPicPr>
        <p:blipFill>
          <a:blip r:embed="rId3"/>
          <a:stretch>
            <a:fillRect/>
          </a:stretch>
        </p:blipFill>
        <p:spPr>
          <a:xfrm>
            <a:off x="1412246" y="1762563"/>
            <a:ext cx="3107203" cy="2071469"/>
          </a:xfrm>
        </p:spPr>
      </p:pic>
      <p:sp>
        <p:nvSpPr>
          <p:cNvPr id="13" name="Right Arrow 12" descr="Arrow pointing to dairy cattle">
            <a:extLst>
              <a:ext uri="{FF2B5EF4-FFF2-40B4-BE49-F238E27FC236}">
                <a16:creationId xmlns:a16="http://schemas.microsoft.com/office/drawing/2014/main" id="{35AC0D6C-85BF-4B3C-23E6-4C913067A6A3}"/>
              </a:ext>
            </a:extLst>
          </p:cNvPr>
          <p:cNvSpPr/>
          <p:nvPr/>
        </p:nvSpPr>
        <p:spPr>
          <a:xfrm>
            <a:off x="4750676" y="2347474"/>
            <a:ext cx="2123090" cy="903890"/>
          </a:xfrm>
          <a:prstGeom prst="rightArrow">
            <a:avLst/>
          </a:prstGeom>
          <a:solidFill>
            <a:srgbClr val="0033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Content Placeholder 10" descr="holstein cattle in a field">
            <a:extLst>
              <a:ext uri="{FF2B5EF4-FFF2-40B4-BE49-F238E27FC236}">
                <a16:creationId xmlns:a16="http://schemas.microsoft.com/office/drawing/2014/main" id="{9C8B931D-6B5D-A583-BFB4-FF1E8E46A609}"/>
              </a:ext>
            </a:extLst>
          </p:cNvPr>
          <p:cNvPicPr>
            <a:picLocks noChangeAspect="1"/>
          </p:cNvPicPr>
          <p:nvPr/>
        </p:nvPicPr>
        <p:blipFill>
          <a:blip r:embed="rId4"/>
          <a:srcRect/>
          <a:stretch/>
        </p:blipFill>
        <p:spPr>
          <a:xfrm>
            <a:off x="7065841" y="1752054"/>
            <a:ext cx="3885939" cy="2147864"/>
          </a:xfrm>
          <a:prstGeom prst="rect">
            <a:avLst/>
          </a:prstGeom>
        </p:spPr>
      </p:pic>
      <p:pic>
        <p:nvPicPr>
          <p:cNvPr id="15" name="Picture 14">
            <a:extLst>
              <a:ext uri="{FF2B5EF4-FFF2-40B4-BE49-F238E27FC236}">
                <a16:creationId xmlns:a16="http://schemas.microsoft.com/office/drawing/2014/main" id="{D97DC7BD-0FA9-170E-4950-5E363CB1BDD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083971" y="4092599"/>
            <a:ext cx="3888830" cy="1678858"/>
          </a:xfrm>
          <a:prstGeom prst="rect">
            <a:avLst/>
          </a:prstGeom>
        </p:spPr>
      </p:pic>
    </p:spTree>
    <p:extLst>
      <p:ext uri="{BB962C8B-B14F-4D97-AF65-F5344CB8AC3E}">
        <p14:creationId xmlns:p14="http://schemas.microsoft.com/office/powerpoint/2010/main" val="4229647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8A882-DB2E-BFE6-3718-5C0F78B2C475}"/>
              </a:ext>
            </a:extLst>
          </p:cNvPr>
          <p:cNvSpPr>
            <a:spLocks noGrp="1"/>
          </p:cNvSpPr>
          <p:nvPr>
            <p:ph type="title" idx="4294967295"/>
          </p:nvPr>
        </p:nvSpPr>
        <p:spPr>
          <a:xfrm>
            <a:off x="1013792" y="-840823"/>
            <a:ext cx="10515600" cy="784225"/>
          </a:xfrm>
        </p:spPr>
        <p:txBody>
          <a:bodyPr/>
          <a:lstStyle/>
          <a:p>
            <a:r>
              <a:rPr lang="en-US" dirty="0"/>
              <a:t>Meet Your Cow and Calf!</a:t>
            </a:r>
          </a:p>
        </p:txBody>
      </p:sp>
      <p:pic>
        <p:nvPicPr>
          <p:cNvPr id="5" name="Online Media 4" descr="Adopt-A-Cow - Lesson 2: Introduction to Cow/Calf Pair">
            <a:hlinkClick r:id="" action="ppaction://media"/>
            <a:extLst>
              <a:ext uri="{FF2B5EF4-FFF2-40B4-BE49-F238E27FC236}">
                <a16:creationId xmlns:a16="http://schemas.microsoft.com/office/drawing/2014/main" id="{898A13DF-2517-4C4E-EA3E-2E89927A572C}"/>
              </a:ext>
            </a:extLst>
          </p:cNvPr>
          <p:cNvPicPr>
            <a:picLocks noGrp="1" noRot="1" noChangeAspect="1"/>
          </p:cNvPicPr>
          <p:nvPr>
            <p:ph sz="half" idx="4294967295"/>
            <a:videoFile r:link="rId1"/>
          </p:nvPr>
        </p:nvPicPr>
        <p:blipFill>
          <a:blip r:embed="rId4"/>
          <a:stretch>
            <a:fillRect/>
          </a:stretch>
        </p:blipFill>
        <p:spPr>
          <a:xfrm>
            <a:off x="27196" y="0"/>
            <a:ext cx="12137608" cy="6858000"/>
          </a:xfrm>
          <a:prstGeom prst="rect">
            <a:avLst/>
          </a:prstGeom>
        </p:spPr>
      </p:pic>
    </p:spTree>
    <p:extLst>
      <p:ext uri="{BB962C8B-B14F-4D97-AF65-F5344CB8AC3E}">
        <p14:creationId xmlns:p14="http://schemas.microsoft.com/office/powerpoint/2010/main" val="317481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6E23E-351D-F6B2-3E29-B0A0AD64568D}"/>
              </a:ext>
            </a:extLst>
          </p:cNvPr>
          <p:cNvSpPr>
            <a:spLocks noGrp="1"/>
          </p:cNvSpPr>
          <p:nvPr>
            <p:ph type="title"/>
          </p:nvPr>
        </p:nvSpPr>
        <p:spPr/>
        <p:txBody>
          <a:bodyPr/>
          <a:lstStyle/>
          <a:p>
            <a:r>
              <a:rPr lang="en-US" dirty="0"/>
              <a:t>Design Your Own Tag</a:t>
            </a:r>
          </a:p>
        </p:txBody>
      </p:sp>
      <p:pic>
        <p:nvPicPr>
          <p:cNvPr id="5" name="Content Placeholder 4" descr="dairy calves with ear tags">
            <a:extLst>
              <a:ext uri="{FF2B5EF4-FFF2-40B4-BE49-F238E27FC236}">
                <a16:creationId xmlns:a16="http://schemas.microsoft.com/office/drawing/2014/main" id="{770B5F62-2348-B8DE-A75C-A32D5905A8CA}"/>
              </a:ext>
            </a:extLst>
          </p:cNvPr>
          <p:cNvPicPr>
            <a:picLocks noGrp="1" noChangeAspect="1"/>
          </p:cNvPicPr>
          <p:nvPr>
            <p:ph idx="1"/>
          </p:nvPr>
        </p:nvPicPr>
        <p:blipFill>
          <a:blip r:embed="rId3"/>
          <a:stretch>
            <a:fillRect/>
          </a:stretch>
        </p:blipFill>
        <p:spPr>
          <a:xfrm>
            <a:off x="3064669" y="1597025"/>
            <a:ext cx="6062662" cy="4041775"/>
          </a:xfrm>
        </p:spPr>
      </p:pic>
    </p:spTree>
    <p:extLst>
      <p:ext uri="{BB962C8B-B14F-4D97-AF65-F5344CB8AC3E}">
        <p14:creationId xmlns:p14="http://schemas.microsoft.com/office/powerpoint/2010/main" val="37805759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DE084-D4E6-05F6-7775-E7001794C405}"/>
              </a:ext>
            </a:extLst>
          </p:cNvPr>
          <p:cNvSpPr>
            <a:spLocks noGrp="1"/>
          </p:cNvSpPr>
          <p:nvPr>
            <p:ph type="title" idx="4294967295"/>
          </p:nvPr>
        </p:nvSpPr>
        <p:spPr>
          <a:xfrm>
            <a:off x="1318592" y="-798513"/>
            <a:ext cx="10515600" cy="798513"/>
          </a:xfrm>
        </p:spPr>
        <p:txBody>
          <a:bodyPr/>
          <a:lstStyle/>
          <a:p>
            <a:r>
              <a:rPr lang="en-US" dirty="0"/>
              <a:t>Ear Tag Video</a:t>
            </a:r>
          </a:p>
        </p:txBody>
      </p:sp>
      <p:pic>
        <p:nvPicPr>
          <p:cNvPr id="6" name="Online Media 5" descr="Adopt-A-Cow - Lesson 2: Eartag">
            <a:hlinkClick r:id="" action="ppaction://media"/>
            <a:extLst>
              <a:ext uri="{FF2B5EF4-FFF2-40B4-BE49-F238E27FC236}">
                <a16:creationId xmlns:a16="http://schemas.microsoft.com/office/drawing/2014/main" id="{3321E894-8BDC-9B60-5D11-CEB509815B94}"/>
              </a:ext>
            </a:extLst>
          </p:cNvPr>
          <p:cNvPicPr>
            <a:picLocks noGrp="1" noRot="1" noChangeAspect="1"/>
          </p:cNvPicPr>
          <p:nvPr>
            <p:ph sz="half" idx="4294967295"/>
            <a:videoFile r:link="rId1"/>
          </p:nvPr>
        </p:nvPicPr>
        <p:blipFill>
          <a:blip r:embed="rId4"/>
          <a:stretch>
            <a:fillRect/>
          </a:stretch>
        </p:blipFill>
        <p:spPr>
          <a:xfrm>
            <a:off x="27243" y="0"/>
            <a:ext cx="12137515" cy="6858000"/>
          </a:xfrm>
          <a:prstGeom prst="rect">
            <a:avLst/>
          </a:prstGeom>
        </p:spPr>
      </p:pic>
    </p:spTree>
    <p:extLst>
      <p:ext uri="{BB962C8B-B14F-4D97-AF65-F5344CB8AC3E}">
        <p14:creationId xmlns:p14="http://schemas.microsoft.com/office/powerpoint/2010/main" val="122042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6447-C9E5-CC76-DD29-39201040009F}"/>
              </a:ext>
            </a:extLst>
          </p:cNvPr>
          <p:cNvSpPr>
            <a:spLocks noGrp="1"/>
          </p:cNvSpPr>
          <p:nvPr>
            <p:ph type="title"/>
          </p:nvPr>
        </p:nvSpPr>
        <p:spPr/>
        <p:txBody>
          <a:bodyPr anchor="b">
            <a:normAutofit/>
          </a:bodyPr>
          <a:lstStyle/>
          <a:p>
            <a:r>
              <a:rPr lang="en-US" sz="800" dirty="0"/>
              <a:t>And Justice</a:t>
            </a:r>
            <a:r>
              <a:rPr lang="en-US" sz="800" baseline="0" dirty="0"/>
              <a:t> for All - English</a:t>
            </a:r>
            <a:endParaRPr lang="en-US" sz="800" dirty="0"/>
          </a:p>
        </p:txBody>
      </p:sp>
    </p:spTree>
    <p:extLst>
      <p:ext uri="{BB962C8B-B14F-4D97-AF65-F5344CB8AC3E}">
        <p14:creationId xmlns:p14="http://schemas.microsoft.com/office/powerpoint/2010/main" val="2252790439"/>
      </p:ext>
    </p:extLst>
  </p:cSld>
  <p:clrMapOvr>
    <a:masterClrMapping/>
  </p:clrMapOvr>
</p:sld>
</file>

<file path=ppt/theme/theme1.xml><?xml version="1.0" encoding="utf-8"?>
<a:theme xmlns:a="http://schemas.openxmlformats.org/drawingml/2006/main" name="SDSU-Extension-PowerPoint-H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DSU-Extension-PowerPoint-HD.potx" id="{B29377CA-4418-E74F-B355-56254798DD37}" vid="{04944D13-CC9E-9849-9C63-D9112B56B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85a403c-ce5b-49a1-ab51-258427df6158">
      <Terms xmlns="http://schemas.microsoft.com/office/infopath/2007/PartnerControls"/>
    </lcf76f155ced4ddcb4097134ff3c332f>
    <TaxCatchAll xmlns="eec6b29f-273a-4e96-9ad3-5ea561ae7fd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AAB382D67B0254BB9B07C516D3FB522" ma:contentTypeVersion="16" ma:contentTypeDescription="Create a new document." ma:contentTypeScope="" ma:versionID="cb6518a06b5f4c0d32761f6a2dd89bc4">
  <xsd:schema xmlns:xsd="http://www.w3.org/2001/XMLSchema" xmlns:xs="http://www.w3.org/2001/XMLSchema" xmlns:p="http://schemas.microsoft.com/office/2006/metadata/properties" xmlns:ns2="185a403c-ce5b-49a1-ab51-258427df6158" xmlns:ns3="eec6b29f-273a-4e96-9ad3-5ea561ae7fd8" targetNamespace="http://schemas.microsoft.com/office/2006/metadata/properties" ma:root="true" ma:fieldsID="c0d36e9e2838d71e3184d02d02a6b97e" ns2:_="" ns3:_="">
    <xsd:import namespace="185a403c-ce5b-49a1-ab51-258427df6158"/>
    <xsd:import namespace="eec6b29f-273a-4e96-9ad3-5ea561ae7fd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ObjectDetectorVersions" minOccurs="0"/>
                <xsd:element ref="ns2:MediaServiceLocation" minOccurs="0"/>
                <xsd:element ref="ns3:SharedWithUsers" minOccurs="0"/>
                <xsd:element ref="ns3:SharedWithDetail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5a403c-ce5b-49a1-ab51-258427df6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3e7aa17-2a3f-404d-8a82-a363bee8e4a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ec6b29f-273a-4e96-9ad3-5ea561ae7fd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0719137-df80-4f67-ac38-b5efc80619e3}" ma:internalName="TaxCatchAll" ma:showField="CatchAllData" ma:web="eec6b29f-273a-4e96-9ad3-5ea561ae7fd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FC3ABF4-DBFE-4288-9461-AD48A93913E3}">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185a403c-ce5b-49a1-ab51-258427df6158"/>
    <ds:schemaRef ds:uri="http://purl.org/dc/elements/1.1/"/>
    <ds:schemaRef ds:uri="http://schemas.microsoft.com/office/2006/metadata/properties"/>
    <ds:schemaRef ds:uri="eec6b29f-273a-4e96-9ad3-5ea561ae7fd8"/>
    <ds:schemaRef ds:uri="http://www.w3.org/XML/1998/namespace"/>
    <ds:schemaRef ds:uri="http://purl.org/dc/dcmitype/"/>
  </ds:schemaRefs>
</ds:datastoreItem>
</file>

<file path=customXml/itemProps2.xml><?xml version="1.0" encoding="utf-8"?>
<ds:datastoreItem xmlns:ds="http://schemas.openxmlformats.org/officeDocument/2006/customXml" ds:itemID="{0423D3AF-6D2B-4F09-A51B-29D7581AAA41}">
  <ds:schemaRefs>
    <ds:schemaRef ds:uri="http://schemas.microsoft.com/sharepoint/v3/contenttype/forms"/>
  </ds:schemaRefs>
</ds:datastoreItem>
</file>

<file path=customXml/itemProps3.xml><?xml version="1.0" encoding="utf-8"?>
<ds:datastoreItem xmlns:ds="http://schemas.openxmlformats.org/officeDocument/2006/customXml" ds:itemID="{B7DFEAD9-45ED-4314-86EC-93CDB40F22FD}">
  <ds:schemaRefs>
    <ds:schemaRef ds:uri="185a403c-ce5b-49a1-ab51-258427df6158"/>
    <ds:schemaRef ds:uri="eec6b29f-273a-4e96-9ad3-5ea561ae7fd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1bbefbe9-cb9e-4a62-bd10-a2a60b1a28c5}" enabled="0" method="" siteId="{1bbefbe9-cb9e-4a62-bd10-a2a60b1a28c5}" removed="1"/>
</clbl:labelList>
</file>

<file path=docProps/app.xml><?xml version="1.0" encoding="utf-8"?>
<Properties xmlns="http://schemas.openxmlformats.org/officeDocument/2006/extended-properties" xmlns:vt="http://schemas.openxmlformats.org/officeDocument/2006/docPropsVTypes">
  <Template>SDSU-Extension-PowerPoint-HD</Template>
  <TotalTime>2712</TotalTime>
  <Words>324</Words>
  <Application>Microsoft Macintosh PowerPoint</Application>
  <PresentationFormat>Widescreen</PresentationFormat>
  <Paragraphs>33</Paragraphs>
  <Slides>6</Slides>
  <Notes>5</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Aptos</vt:lpstr>
      <vt:lpstr>Arial</vt:lpstr>
      <vt:lpstr>Calibri</vt:lpstr>
      <vt:lpstr>Clarendon Text Pro</vt:lpstr>
      <vt:lpstr>Palatino</vt:lpstr>
      <vt:lpstr>SDSU-Extension-PowerPoint-HD</vt:lpstr>
      <vt:lpstr>Adopt-A-Cow: Dairy</vt:lpstr>
      <vt:lpstr>Lesson 1 Review</vt:lpstr>
      <vt:lpstr>Meet Your Cow and Calf!</vt:lpstr>
      <vt:lpstr>Design Your Own Tag</vt:lpstr>
      <vt:lpstr>Ear Tag Video</vt:lpstr>
      <vt:lpstr>And Justice for All - English</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Adopt-A-Cow: Dairy - Lesson 2 - Who Am I?</dc:title>
  <dc:subject/>
  <dc:creator>Christine Wood</dc:creator>
  <cp:keywords/>
  <dc:description/>
  <cp:lastModifiedBy>Cartney, Shelly</cp:lastModifiedBy>
  <cp:revision>20</cp:revision>
  <dcterms:created xsi:type="dcterms:W3CDTF">2024-07-19T18:33:50Z</dcterms:created>
  <dcterms:modified xsi:type="dcterms:W3CDTF">2025-10-02T21:40:19Z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0x010100DAAB382D67B0254BB9B07C516D3FB522</vt:lpwstr>
  </property>
  <property fmtid="{D5CDD505-2E9C-101B-9397-08002B2CF9AE}" pid="3" name="MediaServiceImageTags">
    <vt:lpwstr/>
  </property>
</Properties>
</file>